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63"/>
  </p:notesMasterIdLst>
  <p:sldIdLst>
    <p:sldId id="256" r:id="rId2"/>
    <p:sldId id="257" r:id="rId3"/>
    <p:sldId id="258" r:id="rId4"/>
    <p:sldId id="259" r:id="rId5"/>
    <p:sldId id="302" r:id="rId6"/>
    <p:sldId id="303" r:id="rId7"/>
    <p:sldId id="304" r:id="rId8"/>
    <p:sldId id="273" r:id="rId9"/>
    <p:sldId id="274" r:id="rId10"/>
    <p:sldId id="312" r:id="rId11"/>
    <p:sldId id="313" r:id="rId12"/>
    <p:sldId id="314" r:id="rId13"/>
    <p:sldId id="315" r:id="rId14"/>
    <p:sldId id="316" r:id="rId15"/>
    <p:sldId id="317" r:id="rId16"/>
    <p:sldId id="319" r:id="rId17"/>
    <p:sldId id="320" r:id="rId18"/>
    <p:sldId id="321" r:id="rId19"/>
    <p:sldId id="322" r:id="rId20"/>
    <p:sldId id="318" r:id="rId21"/>
    <p:sldId id="324" r:id="rId22"/>
    <p:sldId id="325" r:id="rId23"/>
    <p:sldId id="326" r:id="rId24"/>
    <p:sldId id="323" r:id="rId25"/>
    <p:sldId id="305" r:id="rId26"/>
    <p:sldId id="307" r:id="rId27"/>
    <p:sldId id="327" r:id="rId28"/>
    <p:sldId id="331" r:id="rId29"/>
    <p:sldId id="328" r:id="rId30"/>
    <p:sldId id="329" r:id="rId31"/>
    <p:sldId id="330" r:id="rId32"/>
    <p:sldId id="334" r:id="rId33"/>
    <p:sldId id="335" r:id="rId34"/>
    <p:sldId id="336" r:id="rId35"/>
    <p:sldId id="337" r:id="rId36"/>
    <p:sldId id="338" r:id="rId37"/>
    <p:sldId id="339" r:id="rId38"/>
    <p:sldId id="340" r:id="rId39"/>
    <p:sldId id="341" r:id="rId40"/>
    <p:sldId id="342" r:id="rId41"/>
    <p:sldId id="343" r:id="rId42"/>
    <p:sldId id="344" r:id="rId43"/>
    <p:sldId id="345" r:id="rId44"/>
    <p:sldId id="346" r:id="rId45"/>
    <p:sldId id="347" r:id="rId46"/>
    <p:sldId id="348" r:id="rId47"/>
    <p:sldId id="349" r:id="rId48"/>
    <p:sldId id="352" r:id="rId49"/>
    <p:sldId id="350" r:id="rId50"/>
    <p:sldId id="351" r:id="rId51"/>
    <p:sldId id="353" r:id="rId52"/>
    <p:sldId id="354" r:id="rId53"/>
    <p:sldId id="277" r:id="rId54"/>
    <p:sldId id="306" r:id="rId55"/>
    <p:sldId id="310" r:id="rId56"/>
    <p:sldId id="311" r:id="rId57"/>
    <p:sldId id="308" r:id="rId58"/>
    <p:sldId id="309" r:id="rId59"/>
    <p:sldId id="289" r:id="rId60"/>
    <p:sldId id="292" r:id="rId61"/>
    <p:sldId id="301" r:id="rId62"/>
  </p:sldIdLst>
  <p:sldSz cx="9144000" cy="5143500" type="screen16x9"/>
  <p:notesSz cx="6858000" cy="9144000"/>
  <p:embeddedFontLst>
    <p:embeddedFont>
      <p:font typeface="Calibri" panose="020F0502020204030204" pitchFamily="34" charset="0"/>
      <p:regular r:id="rId64"/>
      <p:bold r:id="rId65"/>
      <p:italic r:id="rId66"/>
      <p:boldItalic r:id="rId67"/>
    </p:embeddedFont>
    <p:embeddedFont>
      <p:font typeface="Exo 2" panose="020B0604020202020204" charset="0"/>
      <p:regular r:id="rId68"/>
      <p:bold r:id="rId69"/>
      <p:italic r:id="rId70"/>
      <p:boldItalic r:id="rId71"/>
    </p:embeddedFont>
    <p:embeddedFont>
      <p:font typeface="Fira Sans Extra Condensed Medium" panose="020B0604020202020204" charset="0"/>
      <p:regular r:id="rId72"/>
      <p:bold r:id="rId73"/>
      <p:italic r:id="rId74"/>
      <p:boldItalic r:id="rId75"/>
    </p:embeddedFont>
    <p:embeddedFont>
      <p:font typeface="Roboto Condensed Light" panose="02000000000000000000" pitchFamily="2" charset="0"/>
      <p:regular r:id="rId76"/>
      <p:bold r:id="rId77"/>
      <p:italic r:id="rId78"/>
      <p:boldItalic r:id="rId79"/>
    </p:embeddedFont>
    <p:embeddedFont>
      <p:font typeface="Squada One" panose="020B0604020202020204" charset="0"/>
      <p:regular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88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1.fntdata"/><Relationship Id="rId69" Type="http://schemas.openxmlformats.org/officeDocument/2006/relationships/font" Target="fonts/font6.fntdata"/><Relationship Id="rId77"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9.fntdata"/><Relationship Id="rId80"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3.fntdata"/><Relationship Id="rId7" Type="http://schemas.openxmlformats.org/officeDocument/2006/relationships/slide" Target="slides/slide6.xml"/><Relationship Id="rId71" Type="http://schemas.openxmlformats.org/officeDocument/2006/relationships/font" Target="fonts/font8.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3.fntdata"/></Relationships>
</file>

<file path=ppt/media/hdphoto1.wdp>
</file>

<file path=ppt/media/hdphoto2.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JPG>
</file>

<file path=ppt/media/image2.png>
</file>

<file path=ppt/media/image25.jpg>
</file>

<file path=ppt/media/image3.png>
</file>

<file path=ppt/media/image30.png>
</file>

<file path=ppt/media/image33.png>
</file>

<file path=ppt/media/image4.png>
</file>

<file path=ppt/media/image46.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43966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36330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811044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38660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593654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86835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36590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266221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157438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37819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064949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903249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818998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222819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755131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671852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16414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000347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89393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19420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87132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80852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196601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749312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4467364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986883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327644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8706644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144225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92090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385616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373387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894253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133852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538989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896320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656133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547492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34824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39137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0978027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214497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590668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049375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6" name="Google Shape;26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432730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3761326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5356049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3385886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501557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2253116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6" name="Google Shape;47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403390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6000"/>
              <a:buNone/>
              <a:defRPr sz="48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1200"/>
              <a:buNone/>
              <a:defRPr/>
            </a:lvl1pPr>
            <a:lvl2pPr lvl="1" algn="r">
              <a:lnSpc>
                <a:spcPct val="100000"/>
              </a:lnSpc>
              <a:spcBef>
                <a:spcPts val="0"/>
              </a:spcBef>
              <a:spcAft>
                <a:spcPts val="0"/>
              </a:spcAft>
              <a:buSzPts val="2800"/>
              <a:buNone/>
              <a:defRPr sz="2800"/>
            </a:lvl2pPr>
            <a:lvl3pPr lvl="2" algn="r">
              <a:lnSpc>
                <a:spcPct val="100000"/>
              </a:lnSpc>
              <a:spcBef>
                <a:spcPts val="0"/>
              </a:spcBef>
              <a:spcAft>
                <a:spcPts val="0"/>
              </a:spcAft>
              <a:buSzPts val="2800"/>
              <a:buNone/>
              <a:defRPr sz="2800"/>
            </a:lvl3pPr>
            <a:lvl4pPr lvl="3" algn="r">
              <a:lnSpc>
                <a:spcPct val="100000"/>
              </a:lnSpc>
              <a:spcBef>
                <a:spcPts val="0"/>
              </a:spcBef>
              <a:spcAft>
                <a:spcPts val="0"/>
              </a:spcAft>
              <a:buSzPts val="2800"/>
              <a:buNone/>
              <a:defRPr sz="2800"/>
            </a:lvl4pPr>
            <a:lvl5pPr lvl="4" algn="r">
              <a:lnSpc>
                <a:spcPct val="100000"/>
              </a:lnSpc>
              <a:spcBef>
                <a:spcPts val="0"/>
              </a:spcBef>
              <a:spcAft>
                <a:spcPts val="0"/>
              </a:spcAft>
              <a:buSzPts val="2800"/>
              <a:buNone/>
              <a:defRPr sz="2800"/>
            </a:lvl5pPr>
            <a:lvl6pPr lvl="5" algn="r">
              <a:lnSpc>
                <a:spcPct val="100000"/>
              </a:lnSpc>
              <a:spcBef>
                <a:spcPts val="0"/>
              </a:spcBef>
              <a:spcAft>
                <a:spcPts val="0"/>
              </a:spcAft>
              <a:buSzPts val="2800"/>
              <a:buNone/>
              <a:defRPr sz="2800"/>
            </a:lvl6pPr>
            <a:lvl7pPr lvl="6" algn="r">
              <a:lnSpc>
                <a:spcPct val="100000"/>
              </a:lnSpc>
              <a:spcBef>
                <a:spcPts val="0"/>
              </a:spcBef>
              <a:spcAft>
                <a:spcPts val="0"/>
              </a:spcAft>
              <a:buSzPts val="2800"/>
              <a:buNone/>
              <a:defRPr sz="2800"/>
            </a:lvl7pPr>
            <a:lvl8pPr lvl="7" algn="r">
              <a:lnSpc>
                <a:spcPct val="100000"/>
              </a:lnSpc>
              <a:spcBef>
                <a:spcPts val="0"/>
              </a:spcBef>
              <a:spcAft>
                <a:spcPts val="0"/>
              </a:spcAft>
              <a:buSzPts val="2800"/>
              <a:buNone/>
              <a:defRPr sz="2800"/>
            </a:lvl8pPr>
            <a:lvl9pPr lvl="8" algn="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000"/>
            </a:lvl1pPr>
            <a:lvl2pPr lvl="1" algn="r">
              <a:lnSpc>
                <a:spcPct val="100000"/>
              </a:lnSpc>
              <a:spcBef>
                <a:spcPts val="0"/>
              </a:spcBef>
              <a:spcAft>
                <a:spcPts val="0"/>
              </a:spcAft>
              <a:buSzPts val="1800"/>
              <a:buNone/>
              <a:defRPr sz="1800"/>
            </a:lvl2pPr>
            <a:lvl3pPr lvl="2" algn="r">
              <a:lnSpc>
                <a:spcPct val="100000"/>
              </a:lnSpc>
              <a:spcBef>
                <a:spcPts val="0"/>
              </a:spcBef>
              <a:spcAft>
                <a:spcPts val="0"/>
              </a:spcAft>
              <a:buSzPts val="1800"/>
              <a:buNone/>
              <a:defRPr sz="1800"/>
            </a:lvl3pPr>
            <a:lvl4pPr lvl="3" algn="r">
              <a:lnSpc>
                <a:spcPct val="100000"/>
              </a:lnSpc>
              <a:spcBef>
                <a:spcPts val="0"/>
              </a:spcBef>
              <a:spcAft>
                <a:spcPts val="0"/>
              </a:spcAft>
              <a:buSzPts val="1800"/>
              <a:buNone/>
              <a:defRPr sz="1800"/>
            </a:lvl4pPr>
            <a:lvl5pPr lvl="4" algn="r">
              <a:lnSpc>
                <a:spcPct val="100000"/>
              </a:lnSpc>
              <a:spcBef>
                <a:spcPts val="0"/>
              </a:spcBef>
              <a:spcAft>
                <a:spcPts val="0"/>
              </a:spcAft>
              <a:buSzPts val="1800"/>
              <a:buNone/>
              <a:defRPr sz="1800"/>
            </a:lvl5pPr>
            <a:lvl6pPr lvl="5" algn="r">
              <a:lnSpc>
                <a:spcPct val="100000"/>
              </a:lnSpc>
              <a:spcBef>
                <a:spcPts val="0"/>
              </a:spcBef>
              <a:spcAft>
                <a:spcPts val="0"/>
              </a:spcAft>
              <a:buSzPts val="1800"/>
              <a:buNone/>
              <a:defRPr sz="1800"/>
            </a:lvl6pPr>
            <a:lvl7pPr lvl="6" algn="r">
              <a:lnSpc>
                <a:spcPct val="100000"/>
              </a:lnSpc>
              <a:spcBef>
                <a:spcPts val="0"/>
              </a:spcBef>
              <a:spcAft>
                <a:spcPts val="0"/>
              </a:spcAft>
              <a:buSzPts val="1800"/>
              <a:buNone/>
              <a:defRPr sz="1800"/>
            </a:lvl7pPr>
            <a:lvl8pPr lvl="7" algn="r">
              <a:lnSpc>
                <a:spcPct val="100000"/>
              </a:lnSpc>
              <a:spcBef>
                <a:spcPts val="0"/>
              </a:spcBef>
              <a:spcAft>
                <a:spcPts val="0"/>
              </a:spcAft>
              <a:buSzPts val="1800"/>
              <a:buNone/>
              <a:defRPr sz="1800"/>
            </a:lvl8pPr>
            <a:lvl9pPr lvl="8" algn="r">
              <a:lnSpc>
                <a:spcPct val="100000"/>
              </a:lnSpc>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900"/>
              <a:buNone/>
              <a:defRPr sz="900"/>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p:nvPr>
        </p:nvSpPr>
        <p:spPr>
          <a:xfrm>
            <a:off x="2118448" y="54444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6" name="Google Shape;16;p3"/>
          <p:cNvSpPr txBox="1">
            <a:spLocks noGrp="1"/>
          </p:cNvSpPr>
          <p:nvPr>
            <p:ph type="title" idx="4"/>
          </p:nvPr>
        </p:nvSpPr>
        <p:spPr>
          <a:xfrm>
            <a:off x="2105406" y="151580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7" name="Google Shape;17;p3"/>
          <p:cNvSpPr txBox="1">
            <a:spLocks noGrp="1"/>
          </p:cNvSpPr>
          <p:nvPr>
            <p:ph type="title" idx="5"/>
          </p:nvPr>
        </p:nvSpPr>
        <p:spPr>
          <a:xfrm>
            <a:off x="2105406" y="2487168"/>
            <a:ext cx="1107600" cy="577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8" name="Google Shape;18;p3"/>
          <p:cNvSpPr txBox="1">
            <a:spLocks noGrp="1"/>
          </p:cNvSpPr>
          <p:nvPr>
            <p:ph type="title" idx="6"/>
          </p:nvPr>
        </p:nvSpPr>
        <p:spPr>
          <a:xfrm>
            <a:off x="5922008" y="2092638"/>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a:lvl1pPr>
            <a:lvl2pPr lvl="1"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9" name="Google Shape;19;p3"/>
          <p:cNvSpPr txBox="1">
            <a:spLocks noGrp="1"/>
          </p:cNvSpPr>
          <p:nvPr>
            <p:ph type="title" idx="7"/>
          </p:nvPr>
        </p:nvSpPr>
        <p:spPr>
          <a:xfrm>
            <a:off x="5922008" y="3112336"/>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a:lvl1pPr>
            <a:lvl2pPr lvl="1"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0" name="Google Shape;20;p3"/>
          <p:cNvSpPr txBox="1">
            <a:spLocks noGrp="1"/>
          </p:cNvSpPr>
          <p:nvPr>
            <p:ph type="title" idx="8"/>
          </p:nvPr>
        </p:nvSpPr>
        <p:spPr>
          <a:xfrm>
            <a:off x="5922008" y="4132033"/>
            <a:ext cx="1072200" cy="577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a:lvl1pPr>
            <a:lvl2pPr lvl="1"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21" name="Google Shape;21;p3"/>
          <p:cNvSpPr txBox="1">
            <a:spLocks noGrp="1"/>
          </p:cNvSpPr>
          <p:nvPr>
            <p:ph type="ctrTitle" idx="9"/>
          </p:nvPr>
        </p:nvSpPr>
        <p:spPr>
          <a:xfrm>
            <a:off x="390296" y="1167854"/>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900"/>
              <a:buNone/>
              <a:defRPr sz="900"/>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1400"/>
              <a:buNone/>
              <a:defRPr sz="1400"/>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900"/>
              <a:buNone/>
              <a:defRPr sz="900"/>
            </a:lvl1pPr>
            <a:lvl2pPr lvl="1" algn="r">
              <a:lnSpc>
                <a:spcPct val="100000"/>
              </a:lnSpc>
              <a:spcBef>
                <a:spcPts val="0"/>
              </a:spcBef>
              <a:spcAft>
                <a:spcPts val="0"/>
              </a:spcAft>
              <a:buSzPts val="900"/>
              <a:buNone/>
              <a:defRPr sz="900"/>
            </a:lvl2pPr>
            <a:lvl3pPr lvl="2" algn="r">
              <a:lnSpc>
                <a:spcPct val="100000"/>
              </a:lnSpc>
              <a:spcBef>
                <a:spcPts val="0"/>
              </a:spcBef>
              <a:spcAft>
                <a:spcPts val="0"/>
              </a:spcAft>
              <a:buSzPts val="900"/>
              <a:buNone/>
              <a:defRPr sz="900"/>
            </a:lvl3pPr>
            <a:lvl4pPr lvl="3" algn="r">
              <a:lnSpc>
                <a:spcPct val="100000"/>
              </a:lnSpc>
              <a:spcBef>
                <a:spcPts val="0"/>
              </a:spcBef>
              <a:spcAft>
                <a:spcPts val="0"/>
              </a:spcAft>
              <a:buSzPts val="900"/>
              <a:buNone/>
              <a:defRPr sz="900"/>
            </a:lvl4pPr>
            <a:lvl5pPr lvl="4" algn="r">
              <a:lnSpc>
                <a:spcPct val="100000"/>
              </a:lnSpc>
              <a:spcBef>
                <a:spcPts val="0"/>
              </a:spcBef>
              <a:spcAft>
                <a:spcPts val="0"/>
              </a:spcAft>
              <a:buSzPts val="900"/>
              <a:buNone/>
              <a:defRPr sz="900"/>
            </a:lvl5pPr>
            <a:lvl6pPr lvl="5" algn="r">
              <a:lnSpc>
                <a:spcPct val="100000"/>
              </a:lnSpc>
              <a:spcBef>
                <a:spcPts val="0"/>
              </a:spcBef>
              <a:spcAft>
                <a:spcPts val="0"/>
              </a:spcAft>
              <a:buSzPts val="900"/>
              <a:buNone/>
              <a:defRPr sz="900"/>
            </a:lvl6pPr>
            <a:lvl7pPr lvl="6" algn="r">
              <a:lnSpc>
                <a:spcPct val="100000"/>
              </a:lnSpc>
              <a:spcBef>
                <a:spcPts val="0"/>
              </a:spcBef>
              <a:spcAft>
                <a:spcPts val="0"/>
              </a:spcAft>
              <a:buSzPts val="900"/>
              <a:buNone/>
              <a:defRPr sz="900"/>
            </a:lvl7pPr>
            <a:lvl8pPr lvl="7" algn="r">
              <a:lnSpc>
                <a:spcPct val="100000"/>
              </a:lnSpc>
              <a:spcBef>
                <a:spcPts val="0"/>
              </a:spcBef>
              <a:spcAft>
                <a:spcPts val="0"/>
              </a:spcAft>
              <a:buSzPts val="900"/>
              <a:buNone/>
              <a:defRPr sz="900"/>
            </a:lvl8pPr>
            <a:lvl9pPr lvl="8" algn="r">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900"/>
              <a:buNone/>
              <a:defRPr sz="900"/>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900"/>
              <a:buNone/>
              <a:defRPr sz="900"/>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900"/>
              <a:buNone/>
              <a:defRPr sz="900"/>
            </a:lvl1pPr>
            <a:lvl2pPr lvl="1" algn="l">
              <a:lnSpc>
                <a:spcPct val="100000"/>
              </a:lnSpc>
              <a:spcBef>
                <a:spcPts val="0"/>
              </a:spcBef>
              <a:spcAft>
                <a:spcPts val="0"/>
              </a:spcAft>
              <a:buSzPts val="900"/>
              <a:buNone/>
              <a:defRPr sz="900"/>
            </a:lvl2pPr>
            <a:lvl3pPr lvl="2" algn="l">
              <a:lnSpc>
                <a:spcPct val="100000"/>
              </a:lnSpc>
              <a:spcBef>
                <a:spcPts val="0"/>
              </a:spcBef>
              <a:spcAft>
                <a:spcPts val="0"/>
              </a:spcAft>
              <a:buSzPts val="900"/>
              <a:buNone/>
              <a:defRPr sz="900"/>
            </a:lvl3pPr>
            <a:lvl4pPr lvl="3" algn="l">
              <a:lnSpc>
                <a:spcPct val="100000"/>
              </a:lnSpc>
              <a:spcBef>
                <a:spcPts val="0"/>
              </a:spcBef>
              <a:spcAft>
                <a:spcPts val="0"/>
              </a:spcAft>
              <a:buSzPts val="900"/>
              <a:buNone/>
              <a:defRPr sz="900"/>
            </a:lvl4pPr>
            <a:lvl5pPr lvl="4" algn="l">
              <a:lnSpc>
                <a:spcPct val="100000"/>
              </a:lnSpc>
              <a:spcBef>
                <a:spcPts val="0"/>
              </a:spcBef>
              <a:spcAft>
                <a:spcPts val="0"/>
              </a:spcAft>
              <a:buSzPts val="900"/>
              <a:buNone/>
              <a:defRPr sz="900"/>
            </a:lvl5pPr>
            <a:lvl6pPr lvl="5" algn="l">
              <a:lnSpc>
                <a:spcPct val="100000"/>
              </a:lnSpc>
              <a:spcBef>
                <a:spcPts val="0"/>
              </a:spcBef>
              <a:spcAft>
                <a:spcPts val="0"/>
              </a:spcAft>
              <a:buSzPts val="900"/>
              <a:buNone/>
              <a:defRPr sz="900"/>
            </a:lvl6pPr>
            <a:lvl7pPr lvl="6" algn="l">
              <a:lnSpc>
                <a:spcPct val="100000"/>
              </a:lnSpc>
              <a:spcBef>
                <a:spcPts val="0"/>
              </a:spcBef>
              <a:spcAft>
                <a:spcPts val="0"/>
              </a:spcAft>
              <a:buSzPts val="900"/>
              <a:buNone/>
              <a:defRPr sz="900"/>
            </a:lvl7pPr>
            <a:lvl8pPr lvl="7" algn="l">
              <a:lnSpc>
                <a:spcPct val="100000"/>
              </a:lnSpc>
              <a:spcBef>
                <a:spcPts val="0"/>
              </a:spcBef>
              <a:spcAft>
                <a:spcPts val="0"/>
              </a:spcAft>
              <a:buSzPts val="900"/>
              <a:buNone/>
              <a:defRPr sz="900"/>
            </a:lvl8pPr>
            <a:lvl9pPr lvl="8" algn="l">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Section 1">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a:endParaRPr/>
          </a:p>
        </p:txBody>
      </p:sp>
      <p:sp>
        <p:nvSpPr>
          <p:cNvPr id="33" name="Google Shape;33;p4"/>
          <p:cNvSpPr txBox="1">
            <a:spLocks noGrp="1"/>
          </p:cNvSpPr>
          <p:nvPr>
            <p:ph type="title" idx="2"/>
          </p:nvPr>
        </p:nvSpPr>
        <p:spPr>
          <a:xfrm flipH="1">
            <a:off x="1147579" y="2323850"/>
            <a:ext cx="2979300" cy="75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endParaRPr/>
          </a:p>
        </p:txBody>
      </p:sp>
      <p:sp>
        <p:nvSpPr>
          <p:cNvPr id="34" name="Google Shape;34;p4"/>
          <p:cNvSpPr txBox="1">
            <a:spLocks noGrp="1"/>
          </p:cNvSpPr>
          <p:nvPr>
            <p:ph type="subTitle" idx="1"/>
          </p:nvPr>
        </p:nvSpPr>
        <p:spPr>
          <a:xfrm>
            <a:off x="1147575" y="4028959"/>
            <a:ext cx="4224900" cy="536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1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p:cSld name="Title + Design">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1964851" y="352850"/>
            <a:ext cx="5214300" cy="94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CUSTOM_32">
    <p:spTree>
      <p:nvGrpSpPr>
        <p:cNvPr id="1" name="Shape 37"/>
        <p:cNvGrpSpPr/>
        <p:nvPr/>
      </p:nvGrpSpPr>
      <p:grpSpPr>
        <a:xfrm>
          <a:off x="0" y="0"/>
          <a:ext cx="0" cy="0"/>
          <a:chOff x="0" y="0"/>
          <a:chExt cx="0" cy="0"/>
        </a:xfrm>
      </p:grpSpPr>
      <p:sp>
        <p:nvSpPr>
          <p:cNvPr id="38" name="Google Shape;38;p6"/>
          <p:cNvSpPr txBox="1">
            <a:spLocks noGrp="1"/>
          </p:cNvSpPr>
          <p:nvPr>
            <p:ph type="ctrTitle"/>
          </p:nvPr>
        </p:nvSpPr>
        <p:spPr>
          <a:xfrm flipH="1">
            <a:off x="1974150" y="1161000"/>
            <a:ext cx="5195700" cy="1365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000000"/>
              </a:buClr>
              <a:buSzPts val="4800"/>
              <a:buNone/>
              <a:defRPr sz="4800"/>
            </a:lvl1pPr>
            <a:lvl2pPr lvl="1" algn="ctr">
              <a:lnSpc>
                <a:spcPct val="100000"/>
              </a:lnSpc>
              <a:spcBef>
                <a:spcPts val="0"/>
              </a:spcBef>
              <a:spcAft>
                <a:spcPts val="0"/>
              </a:spcAft>
              <a:buClr>
                <a:srgbClr val="FFFFFF"/>
              </a:buClr>
              <a:buSzPts val="4800"/>
              <a:buNone/>
              <a:defRPr sz="4800">
                <a:solidFill>
                  <a:srgbClr val="FFFFFF"/>
                </a:solidFill>
              </a:defRPr>
            </a:lvl2pPr>
            <a:lvl3pPr lvl="2" algn="ctr">
              <a:lnSpc>
                <a:spcPct val="100000"/>
              </a:lnSpc>
              <a:spcBef>
                <a:spcPts val="0"/>
              </a:spcBef>
              <a:spcAft>
                <a:spcPts val="0"/>
              </a:spcAft>
              <a:buClr>
                <a:srgbClr val="FFFFFF"/>
              </a:buClr>
              <a:buSzPts val="4800"/>
              <a:buNone/>
              <a:defRPr sz="4800">
                <a:solidFill>
                  <a:srgbClr val="FFFFFF"/>
                </a:solidFill>
              </a:defRPr>
            </a:lvl3pPr>
            <a:lvl4pPr lvl="3" algn="ctr">
              <a:lnSpc>
                <a:spcPct val="100000"/>
              </a:lnSpc>
              <a:spcBef>
                <a:spcPts val="0"/>
              </a:spcBef>
              <a:spcAft>
                <a:spcPts val="0"/>
              </a:spcAft>
              <a:buClr>
                <a:srgbClr val="FFFFFF"/>
              </a:buClr>
              <a:buSzPts val="4800"/>
              <a:buNone/>
              <a:defRPr sz="4800">
                <a:solidFill>
                  <a:srgbClr val="FFFFFF"/>
                </a:solidFill>
              </a:defRPr>
            </a:lvl4pPr>
            <a:lvl5pPr lvl="4" algn="ctr">
              <a:lnSpc>
                <a:spcPct val="100000"/>
              </a:lnSpc>
              <a:spcBef>
                <a:spcPts val="0"/>
              </a:spcBef>
              <a:spcAft>
                <a:spcPts val="0"/>
              </a:spcAft>
              <a:buClr>
                <a:srgbClr val="FFFFFF"/>
              </a:buClr>
              <a:buSzPts val="4800"/>
              <a:buNone/>
              <a:defRPr sz="4800">
                <a:solidFill>
                  <a:srgbClr val="FFFFFF"/>
                </a:solidFill>
              </a:defRPr>
            </a:lvl5pPr>
            <a:lvl6pPr lvl="5" algn="ctr">
              <a:lnSpc>
                <a:spcPct val="100000"/>
              </a:lnSpc>
              <a:spcBef>
                <a:spcPts val="0"/>
              </a:spcBef>
              <a:spcAft>
                <a:spcPts val="0"/>
              </a:spcAft>
              <a:buClr>
                <a:srgbClr val="FFFFFF"/>
              </a:buClr>
              <a:buSzPts val="4800"/>
              <a:buNone/>
              <a:defRPr sz="4800">
                <a:solidFill>
                  <a:srgbClr val="FFFFFF"/>
                </a:solidFill>
              </a:defRPr>
            </a:lvl6pPr>
            <a:lvl7pPr lvl="6" algn="ctr">
              <a:lnSpc>
                <a:spcPct val="100000"/>
              </a:lnSpc>
              <a:spcBef>
                <a:spcPts val="0"/>
              </a:spcBef>
              <a:spcAft>
                <a:spcPts val="0"/>
              </a:spcAft>
              <a:buClr>
                <a:srgbClr val="FFFFFF"/>
              </a:buClr>
              <a:buSzPts val="4800"/>
              <a:buNone/>
              <a:defRPr sz="4800">
                <a:solidFill>
                  <a:srgbClr val="FFFFFF"/>
                </a:solidFill>
              </a:defRPr>
            </a:lvl7pPr>
            <a:lvl8pPr lvl="7" algn="ctr">
              <a:lnSpc>
                <a:spcPct val="100000"/>
              </a:lnSpc>
              <a:spcBef>
                <a:spcPts val="0"/>
              </a:spcBef>
              <a:spcAft>
                <a:spcPts val="0"/>
              </a:spcAft>
              <a:buClr>
                <a:srgbClr val="FFFFFF"/>
              </a:buClr>
              <a:buSzPts val="4800"/>
              <a:buNone/>
              <a:defRPr sz="4800">
                <a:solidFill>
                  <a:srgbClr val="FFFFFF"/>
                </a:solidFill>
              </a:defRPr>
            </a:lvl8pPr>
            <a:lvl9pPr lvl="8" algn="ctr">
              <a:lnSpc>
                <a:spcPct val="100000"/>
              </a:lnSpc>
              <a:spcBef>
                <a:spcPts val="0"/>
              </a:spcBef>
              <a:spcAft>
                <a:spcPts val="0"/>
              </a:spcAft>
              <a:buClr>
                <a:srgbClr val="FFFFFF"/>
              </a:buClr>
              <a:buSzPts val="4800"/>
              <a:buNone/>
              <a:defRPr sz="4800">
                <a:solidFill>
                  <a:srgbClr val="FFFFFF"/>
                </a:solidFill>
              </a:defRPr>
            </a:lvl9pPr>
          </a:lstStyle>
          <a:p>
            <a:endParaRPr/>
          </a:p>
        </p:txBody>
      </p:sp>
      <p:sp>
        <p:nvSpPr>
          <p:cNvPr id="39" name="Google Shape;39;p6"/>
          <p:cNvSpPr txBox="1">
            <a:spLocks noGrp="1"/>
          </p:cNvSpPr>
          <p:nvPr>
            <p:ph type="subTitle" idx="1"/>
          </p:nvPr>
        </p:nvSpPr>
        <p:spPr>
          <a:xfrm>
            <a:off x="2152500" y="2494850"/>
            <a:ext cx="48390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2">
  <p:cSld name="Section 2">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a:endParaRPr/>
          </a:p>
        </p:txBody>
      </p:sp>
      <p:sp>
        <p:nvSpPr>
          <p:cNvPr id="42" name="Google Shape;42;p7"/>
          <p:cNvSpPr txBox="1">
            <a:spLocks noGrp="1"/>
          </p:cNvSpPr>
          <p:nvPr>
            <p:ph type="title" idx="2"/>
          </p:nvPr>
        </p:nvSpPr>
        <p:spPr>
          <a:xfrm flipH="1">
            <a:off x="4964179" y="2323850"/>
            <a:ext cx="29793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endParaRPr/>
          </a:p>
        </p:txBody>
      </p:sp>
      <p:sp>
        <p:nvSpPr>
          <p:cNvPr id="43" name="Google Shape;43;p7"/>
          <p:cNvSpPr txBox="1">
            <a:spLocks noGrp="1"/>
          </p:cNvSpPr>
          <p:nvPr>
            <p:ph type="subTitle" idx="1"/>
          </p:nvPr>
        </p:nvSpPr>
        <p:spPr>
          <a:xfrm>
            <a:off x="3718579" y="4030481"/>
            <a:ext cx="4224900" cy="536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100"/>
            </a:lvl1pPr>
            <a:lvl2pPr lvl="1" algn="l">
              <a:lnSpc>
                <a:spcPct val="100000"/>
              </a:lnSpc>
              <a:spcBef>
                <a:spcPts val="0"/>
              </a:spcBef>
              <a:spcAft>
                <a:spcPts val="0"/>
              </a:spcAft>
              <a:buSzPts val="12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3">
  <p:cSld name="Section 3">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flipH="1">
            <a:off x="2754543" y="1347038"/>
            <a:ext cx="5195700" cy="1921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rgbClr val="000000"/>
              </a:buClr>
              <a:buSzPts val="3600"/>
              <a:buNone/>
              <a:defRPr sz="3600"/>
            </a:lvl1pPr>
            <a:lvl2pPr lvl="1" algn="r">
              <a:lnSpc>
                <a:spcPct val="100000"/>
              </a:lnSpc>
              <a:spcBef>
                <a:spcPts val="0"/>
              </a:spcBef>
              <a:spcAft>
                <a:spcPts val="0"/>
              </a:spcAft>
              <a:buClr>
                <a:srgbClr val="FFFFFF"/>
              </a:buClr>
              <a:buSzPts val="6500"/>
              <a:buNone/>
              <a:defRPr sz="6500">
                <a:solidFill>
                  <a:srgbClr val="FFFFFF"/>
                </a:solidFill>
              </a:defRPr>
            </a:lvl2pPr>
            <a:lvl3pPr lvl="2" algn="r">
              <a:lnSpc>
                <a:spcPct val="100000"/>
              </a:lnSpc>
              <a:spcBef>
                <a:spcPts val="0"/>
              </a:spcBef>
              <a:spcAft>
                <a:spcPts val="0"/>
              </a:spcAft>
              <a:buClr>
                <a:srgbClr val="FFFFFF"/>
              </a:buClr>
              <a:buSzPts val="6500"/>
              <a:buNone/>
              <a:defRPr sz="6500">
                <a:solidFill>
                  <a:srgbClr val="FFFFFF"/>
                </a:solidFill>
              </a:defRPr>
            </a:lvl3pPr>
            <a:lvl4pPr lvl="3" algn="r">
              <a:lnSpc>
                <a:spcPct val="100000"/>
              </a:lnSpc>
              <a:spcBef>
                <a:spcPts val="0"/>
              </a:spcBef>
              <a:spcAft>
                <a:spcPts val="0"/>
              </a:spcAft>
              <a:buClr>
                <a:srgbClr val="FFFFFF"/>
              </a:buClr>
              <a:buSzPts val="6500"/>
              <a:buNone/>
              <a:defRPr sz="6500">
                <a:solidFill>
                  <a:srgbClr val="FFFFFF"/>
                </a:solidFill>
              </a:defRPr>
            </a:lvl4pPr>
            <a:lvl5pPr lvl="4" algn="r">
              <a:lnSpc>
                <a:spcPct val="100000"/>
              </a:lnSpc>
              <a:spcBef>
                <a:spcPts val="0"/>
              </a:spcBef>
              <a:spcAft>
                <a:spcPts val="0"/>
              </a:spcAft>
              <a:buClr>
                <a:srgbClr val="FFFFFF"/>
              </a:buClr>
              <a:buSzPts val="6500"/>
              <a:buNone/>
              <a:defRPr sz="6500">
                <a:solidFill>
                  <a:srgbClr val="FFFFFF"/>
                </a:solidFill>
              </a:defRPr>
            </a:lvl5pPr>
            <a:lvl6pPr lvl="5" algn="r">
              <a:lnSpc>
                <a:spcPct val="100000"/>
              </a:lnSpc>
              <a:spcBef>
                <a:spcPts val="0"/>
              </a:spcBef>
              <a:spcAft>
                <a:spcPts val="0"/>
              </a:spcAft>
              <a:buClr>
                <a:srgbClr val="FFFFFF"/>
              </a:buClr>
              <a:buSzPts val="6500"/>
              <a:buNone/>
              <a:defRPr sz="6500">
                <a:solidFill>
                  <a:srgbClr val="FFFFFF"/>
                </a:solidFill>
              </a:defRPr>
            </a:lvl6pPr>
            <a:lvl7pPr lvl="6" algn="r">
              <a:lnSpc>
                <a:spcPct val="100000"/>
              </a:lnSpc>
              <a:spcBef>
                <a:spcPts val="0"/>
              </a:spcBef>
              <a:spcAft>
                <a:spcPts val="0"/>
              </a:spcAft>
              <a:buClr>
                <a:srgbClr val="FFFFFF"/>
              </a:buClr>
              <a:buSzPts val="6500"/>
              <a:buNone/>
              <a:defRPr sz="6500">
                <a:solidFill>
                  <a:srgbClr val="FFFFFF"/>
                </a:solidFill>
              </a:defRPr>
            </a:lvl7pPr>
            <a:lvl8pPr lvl="7" algn="r">
              <a:lnSpc>
                <a:spcPct val="100000"/>
              </a:lnSpc>
              <a:spcBef>
                <a:spcPts val="0"/>
              </a:spcBef>
              <a:spcAft>
                <a:spcPts val="0"/>
              </a:spcAft>
              <a:buClr>
                <a:srgbClr val="FFFFFF"/>
              </a:buClr>
              <a:buSzPts val="6500"/>
              <a:buNone/>
              <a:defRPr sz="6500">
                <a:solidFill>
                  <a:srgbClr val="FFFFFF"/>
                </a:solidFill>
              </a:defRPr>
            </a:lvl8pPr>
            <a:lvl9pPr lvl="8" algn="r">
              <a:lnSpc>
                <a:spcPct val="100000"/>
              </a:lnSpc>
              <a:spcBef>
                <a:spcPts val="0"/>
              </a:spcBef>
              <a:spcAft>
                <a:spcPts val="0"/>
              </a:spcAft>
              <a:buClr>
                <a:srgbClr val="FFFFFF"/>
              </a:buClr>
              <a:buSzPts val="6500"/>
              <a:buNone/>
              <a:defRPr sz="6500">
                <a:solidFill>
                  <a:srgbClr val="FFFFFF"/>
                </a:solidFill>
              </a:defRPr>
            </a:lvl9pPr>
          </a:lstStyle>
          <a:p>
            <a:endParaRPr/>
          </a:p>
        </p:txBody>
      </p:sp>
      <p:sp>
        <p:nvSpPr>
          <p:cNvPr id="46" name="Google Shape;46;p8"/>
          <p:cNvSpPr txBox="1">
            <a:spLocks noGrp="1"/>
          </p:cNvSpPr>
          <p:nvPr>
            <p:ph type="title" idx="2"/>
          </p:nvPr>
        </p:nvSpPr>
        <p:spPr>
          <a:xfrm flipH="1">
            <a:off x="4970943" y="1035213"/>
            <a:ext cx="2979300" cy="754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rgbClr val="000000"/>
              </a:buClr>
              <a:buSzPts val="9600"/>
              <a:buNone/>
              <a:defRPr sz="9600"/>
            </a:lvl1pPr>
            <a:lvl2pPr lvl="1"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endParaRPr/>
          </a:p>
        </p:txBody>
      </p:sp>
      <p:sp>
        <p:nvSpPr>
          <p:cNvPr id="47" name="Google Shape;47;p8"/>
          <p:cNvSpPr txBox="1">
            <a:spLocks noGrp="1"/>
          </p:cNvSpPr>
          <p:nvPr>
            <p:ph type="subTitle" idx="1"/>
          </p:nvPr>
        </p:nvSpPr>
        <p:spPr>
          <a:xfrm>
            <a:off x="3725343" y="2742989"/>
            <a:ext cx="4224900" cy="536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1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4">
  <p:cSld name="Section 4">
    <p:spTree>
      <p:nvGrpSpPr>
        <p:cNvPr id="1" name="Shape 48"/>
        <p:cNvGrpSpPr/>
        <p:nvPr/>
      </p:nvGrpSpPr>
      <p:grpSpPr>
        <a:xfrm>
          <a:off x="0" y="0"/>
          <a:ext cx="0" cy="0"/>
          <a:chOff x="0" y="0"/>
          <a:chExt cx="0" cy="0"/>
        </a:xfrm>
      </p:grpSpPr>
      <p:sp>
        <p:nvSpPr>
          <p:cNvPr id="49" name="Google Shape;49;p9"/>
          <p:cNvSpPr txBox="1">
            <a:spLocks noGrp="1"/>
          </p:cNvSpPr>
          <p:nvPr>
            <p:ph type="ctrTitle"/>
          </p:nvPr>
        </p:nvSpPr>
        <p:spPr>
          <a:xfrm flipH="1">
            <a:off x="1180003" y="1347038"/>
            <a:ext cx="5195700" cy="1921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3600"/>
              <a:buNone/>
              <a:defRPr sz="3600"/>
            </a:lvl1pPr>
            <a:lvl2pPr lvl="1" algn="l">
              <a:lnSpc>
                <a:spcPct val="100000"/>
              </a:lnSpc>
              <a:spcBef>
                <a:spcPts val="0"/>
              </a:spcBef>
              <a:spcAft>
                <a:spcPts val="0"/>
              </a:spcAft>
              <a:buClr>
                <a:srgbClr val="FFFFFF"/>
              </a:buClr>
              <a:buSzPts val="6500"/>
              <a:buNone/>
              <a:defRPr sz="6500">
                <a:solidFill>
                  <a:srgbClr val="FFFFFF"/>
                </a:solidFill>
              </a:defRPr>
            </a:lvl2pPr>
            <a:lvl3pPr lvl="2" algn="l">
              <a:lnSpc>
                <a:spcPct val="100000"/>
              </a:lnSpc>
              <a:spcBef>
                <a:spcPts val="0"/>
              </a:spcBef>
              <a:spcAft>
                <a:spcPts val="0"/>
              </a:spcAft>
              <a:buClr>
                <a:srgbClr val="FFFFFF"/>
              </a:buClr>
              <a:buSzPts val="6500"/>
              <a:buNone/>
              <a:defRPr sz="6500">
                <a:solidFill>
                  <a:srgbClr val="FFFFFF"/>
                </a:solidFill>
              </a:defRPr>
            </a:lvl3pPr>
            <a:lvl4pPr lvl="3" algn="l">
              <a:lnSpc>
                <a:spcPct val="100000"/>
              </a:lnSpc>
              <a:spcBef>
                <a:spcPts val="0"/>
              </a:spcBef>
              <a:spcAft>
                <a:spcPts val="0"/>
              </a:spcAft>
              <a:buClr>
                <a:srgbClr val="FFFFFF"/>
              </a:buClr>
              <a:buSzPts val="6500"/>
              <a:buNone/>
              <a:defRPr sz="6500">
                <a:solidFill>
                  <a:srgbClr val="FFFFFF"/>
                </a:solidFill>
              </a:defRPr>
            </a:lvl4pPr>
            <a:lvl5pPr lvl="4" algn="l">
              <a:lnSpc>
                <a:spcPct val="100000"/>
              </a:lnSpc>
              <a:spcBef>
                <a:spcPts val="0"/>
              </a:spcBef>
              <a:spcAft>
                <a:spcPts val="0"/>
              </a:spcAft>
              <a:buClr>
                <a:srgbClr val="FFFFFF"/>
              </a:buClr>
              <a:buSzPts val="6500"/>
              <a:buNone/>
              <a:defRPr sz="6500">
                <a:solidFill>
                  <a:srgbClr val="FFFFFF"/>
                </a:solidFill>
              </a:defRPr>
            </a:lvl5pPr>
            <a:lvl6pPr lvl="5" algn="l">
              <a:lnSpc>
                <a:spcPct val="100000"/>
              </a:lnSpc>
              <a:spcBef>
                <a:spcPts val="0"/>
              </a:spcBef>
              <a:spcAft>
                <a:spcPts val="0"/>
              </a:spcAft>
              <a:buClr>
                <a:srgbClr val="FFFFFF"/>
              </a:buClr>
              <a:buSzPts val="6500"/>
              <a:buNone/>
              <a:defRPr sz="6500">
                <a:solidFill>
                  <a:srgbClr val="FFFFFF"/>
                </a:solidFill>
              </a:defRPr>
            </a:lvl6pPr>
            <a:lvl7pPr lvl="6" algn="l">
              <a:lnSpc>
                <a:spcPct val="100000"/>
              </a:lnSpc>
              <a:spcBef>
                <a:spcPts val="0"/>
              </a:spcBef>
              <a:spcAft>
                <a:spcPts val="0"/>
              </a:spcAft>
              <a:buClr>
                <a:srgbClr val="FFFFFF"/>
              </a:buClr>
              <a:buSzPts val="6500"/>
              <a:buNone/>
              <a:defRPr sz="6500">
                <a:solidFill>
                  <a:srgbClr val="FFFFFF"/>
                </a:solidFill>
              </a:defRPr>
            </a:lvl7pPr>
            <a:lvl8pPr lvl="7" algn="l">
              <a:lnSpc>
                <a:spcPct val="100000"/>
              </a:lnSpc>
              <a:spcBef>
                <a:spcPts val="0"/>
              </a:spcBef>
              <a:spcAft>
                <a:spcPts val="0"/>
              </a:spcAft>
              <a:buClr>
                <a:srgbClr val="FFFFFF"/>
              </a:buClr>
              <a:buSzPts val="6500"/>
              <a:buNone/>
              <a:defRPr sz="6500">
                <a:solidFill>
                  <a:srgbClr val="FFFFFF"/>
                </a:solidFill>
              </a:defRPr>
            </a:lvl8pPr>
            <a:lvl9pPr lvl="8" algn="l">
              <a:lnSpc>
                <a:spcPct val="100000"/>
              </a:lnSpc>
              <a:spcBef>
                <a:spcPts val="0"/>
              </a:spcBef>
              <a:spcAft>
                <a:spcPts val="0"/>
              </a:spcAft>
              <a:buClr>
                <a:srgbClr val="FFFFFF"/>
              </a:buClr>
              <a:buSzPts val="6500"/>
              <a:buNone/>
              <a:defRPr sz="6500">
                <a:solidFill>
                  <a:srgbClr val="FFFFFF"/>
                </a:solidFill>
              </a:defRPr>
            </a:lvl9pPr>
          </a:lstStyle>
          <a:p>
            <a:endParaRPr/>
          </a:p>
        </p:txBody>
      </p:sp>
      <p:sp>
        <p:nvSpPr>
          <p:cNvPr id="50" name="Google Shape;50;p9"/>
          <p:cNvSpPr txBox="1">
            <a:spLocks noGrp="1"/>
          </p:cNvSpPr>
          <p:nvPr>
            <p:ph type="title" idx="2"/>
          </p:nvPr>
        </p:nvSpPr>
        <p:spPr>
          <a:xfrm flipH="1">
            <a:off x="1180003" y="1035213"/>
            <a:ext cx="2979300" cy="754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rgbClr val="000000"/>
              </a:buClr>
              <a:buSzPts val="9600"/>
              <a:buNone/>
              <a:defRPr sz="9600"/>
            </a:lvl1pPr>
            <a:lvl2pPr lvl="1"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endParaRPr/>
          </a:p>
        </p:txBody>
      </p:sp>
      <p:sp>
        <p:nvSpPr>
          <p:cNvPr id="51" name="Google Shape;51;p9"/>
          <p:cNvSpPr txBox="1">
            <a:spLocks noGrp="1"/>
          </p:cNvSpPr>
          <p:nvPr>
            <p:ph type="subTitle" idx="1"/>
          </p:nvPr>
        </p:nvSpPr>
        <p:spPr>
          <a:xfrm>
            <a:off x="1180003" y="2742989"/>
            <a:ext cx="4224900" cy="536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100"/>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p:cSld name="CUSTOM_33">
    <p:spTree>
      <p:nvGrpSpPr>
        <p:cNvPr id="1" name="Shape 5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mt="50000"/>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Exo 2"/>
              <a:buNone/>
              <a:defRPr sz="2800" b="1" i="0" u="none" strike="noStrike" cap="none">
                <a:solidFill>
                  <a:schemeClr val="dk1"/>
                </a:solidFill>
                <a:latin typeface="Exo 2"/>
                <a:ea typeface="Exo 2"/>
                <a:cs typeface="Exo 2"/>
                <a:sym typeface="Exo 2"/>
              </a:defRPr>
            </a:lvl1pPr>
            <a:lvl2pPr marR="0" lvl="1"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2pPr>
            <a:lvl3pPr marR="0" lvl="2"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3pPr>
            <a:lvl4pPr marR="0" lvl="3"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4pPr>
            <a:lvl5pPr marR="0" lvl="4"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5pPr>
            <a:lvl6pPr marR="0" lvl="5"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6pPr>
            <a:lvl7pPr marR="0" lvl="6"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7pPr>
            <a:lvl8pPr marR="0" lvl="7"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8pPr>
            <a:lvl9pPr marR="0" lvl="8" algn="l" rtl="0">
              <a:lnSpc>
                <a:spcPct val="100000"/>
              </a:lnSpc>
              <a:spcBef>
                <a:spcPts val="0"/>
              </a:spcBef>
              <a:spcAft>
                <a:spcPts val="0"/>
              </a:spcAft>
              <a:buClr>
                <a:schemeClr val="dk1"/>
              </a:buClr>
              <a:buSzPts val="2800"/>
              <a:buFont typeface="Squada One"/>
              <a:buNone/>
              <a:defRPr sz="2800" b="0" i="0" u="none" strike="noStrike" cap="none">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hyperlink" Target="https://www.retroaccion.org/charla-la-maquina-enigma-y-el-ordenador-colossus-la-ciberseguridad-en-la-segunda-guerra-mundial" TargetMode="External"/><Relationship Id="rId3" Type="http://schemas.openxmlformats.org/officeDocument/2006/relationships/image" Target="../media/image4.png"/><Relationship Id="rId7" Type="http://schemas.microsoft.com/office/2007/relationships/hdphoto" Target="../media/hdphoto1.wdp"/><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csee.umbc.edu/courses/471/papers/turing.pdf"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commons.wikimedia.org/wiki/File:Turing_test_diagram.png"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www.ibrahimbayraktar.net/2013/11/sinir-sisteminin-yaps-ve-islevleri.html"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7.JPG"/><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8.emf"/><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19.emf"/><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20.emf"/><Relationship Id="rId5" Type="http://schemas.openxmlformats.org/officeDocument/2006/relationships/image" Target="../media/image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21.emf"/><Relationship Id="rId5"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22.emf"/><Relationship Id="rId5" Type="http://schemas.openxmlformats.org/officeDocument/2006/relationships/image" Target="../media/image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3.emf"/><Relationship Id="rId5" Type="http://schemas.openxmlformats.org/officeDocument/2006/relationships/image" Target="../media/image6.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4.xml"/><Relationship Id="rId6" Type="http://schemas.openxmlformats.org/officeDocument/2006/relationships/image" Target="../media/image24.emf"/><Relationship Id="rId5" Type="http://schemas.openxmlformats.org/officeDocument/2006/relationships/image" Target="../media/image6.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researchgate.net/figure/NMT-AI-and-Deep-Learning-using-neural-networks-adapted-from-Antonio-Grasso-as-quoted_fig1_336486640"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25.jpg"/><Relationship Id="rId5" Type="http://schemas.openxmlformats.org/officeDocument/2006/relationships/image" Target="../media/image6.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26.emf"/><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27.emf"/><Relationship Id="rId5" Type="http://schemas.openxmlformats.org/officeDocument/2006/relationships/image" Target="../media/image6.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9.emf"/><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28.emf"/><Relationship Id="rId5" Type="http://schemas.openxmlformats.org/officeDocument/2006/relationships/image" Target="../media/image6.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en.wikipedia.org/wiki/Linear_regression"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image" Target="../media/image30.png"/><Relationship Id="rId5" Type="http://schemas.openxmlformats.org/officeDocument/2006/relationships/image" Target="../media/image6.png"/><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4.xml"/><Relationship Id="rId6" Type="http://schemas.openxmlformats.org/officeDocument/2006/relationships/image" Target="../media/image27.emf"/><Relationship Id="rId5" Type="http://schemas.openxmlformats.org/officeDocument/2006/relationships/image" Target="../media/image6.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image" Target="../media/image31.emf"/><Relationship Id="rId5" Type="http://schemas.openxmlformats.org/officeDocument/2006/relationships/image" Target="../media/image6.pn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image" Target="../media/image32.emf"/><Relationship Id="rId5" Type="http://schemas.openxmlformats.org/officeDocument/2006/relationships/image" Target="../media/image6.png"/><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itwiki.kr/w/%EA%B0%95%ED%99%94_%ED%95%99%EC%8A%B5" TargetMode="External"/><Relationship Id="rId2" Type="http://schemas.openxmlformats.org/officeDocument/2006/relationships/notesSlide" Target="../notesSlides/notesSlide37.xml"/><Relationship Id="rId1" Type="http://schemas.openxmlformats.org/officeDocument/2006/relationships/slideLayout" Target="../slideLayouts/slideLayout4.xml"/><Relationship Id="rId6" Type="http://schemas.openxmlformats.org/officeDocument/2006/relationships/image" Target="../media/image33.png"/><Relationship Id="rId5" Type="http://schemas.openxmlformats.org/officeDocument/2006/relationships/image" Target="../media/image6.png"/><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4.xml"/><Relationship Id="rId6" Type="http://schemas.openxmlformats.org/officeDocument/2006/relationships/image" Target="../media/image34.emf"/><Relationship Id="rId5" Type="http://schemas.openxmlformats.org/officeDocument/2006/relationships/image" Target="../media/image6.png"/><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4.xml"/><Relationship Id="rId6" Type="http://schemas.openxmlformats.org/officeDocument/2006/relationships/image" Target="../media/image35.emf"/><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4.xml"/><Relationship Id="rId6" Type="http://schemas.openxmlformats.org/officeDocument/2006/relationships/image" Target="../media/image36.emf"/><Relationship Id="rId5" Type="http://schemas.openxmlformats.org/officeDocument/2006/relationships/image" Target="../media/image6.pn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4.xml"/><Relationship Id="rId6" Type="http://schemas.openxmlformats.org/officeDocument/2006/relationships/image" Target="../media/image37.emf"/><Relationship Id="rId5" Type="http://schemas.openxmlformats.org/officeDocument/2006/relationships/image" Target="../media/image6.png"/><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4.xml"/><Relationship Id="rId6" Type="http://schemas.openxmlformats.org/officeDocument/2006/relationships/image" Target="../media/image38.emf"/><Relationship Id="rId5" Type="http://schemas.openxmlformats.org/officeDocument/2006/relationships/image" Target="../media/image6.png"/><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4.xml"/><Relationship Id="rId6" Type="http://schemas.openxmlformats.org/officeDocument/2006/relationships/image" Target="../media/image39.emf"/><Relationship Id="rId5" Type="http://schemas.openxmlformats.org/officeDocument/2006/relationships/image" Target="../media/image6.png"/><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4.xml"/><Relationship Id="rId6" Type="http://schemas.openxmlformats.org/officeDocument/2006/relationships/image" Target="../media/image40.emf"/><Relationship Id="rId5" Type="http://schemas.openxmlformats.org/officeDocument/2006/relationships/image" Target="../media/image6.png"/><Relationship Id="rId4"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4.xml"/><Relationship Id="rId6" Type="http://schemas.openxmlformats.org/officeDocument/2006/relationships/image" Target="../media/image41.emf"/><Relationship Id="rId5" Type="http://schemas.openxmlformats.org/officeDocument/2006/relationships/image" Target="../media/image6.png"/><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4.xml"/><Relationship Id="rId6" Type="http://schemas.openxmlformats.org/officeDocument/2006/relationships/image" Target="../media/image42.emf"/><Relationship Id="rId5" Type="http://schemas.openxmlformats.org/officeDocument/2006/relationships/image" Target="../media/image6.png"/><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4.xml"/><Relationship Id="rId6" Type="http://schemas.openxmlformats.org/officeDocument/2006/relationships/image" Target="../media/image43.emf"/><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0.xml"/><Relationship Id="rId1" Type="http://schemas.openxmlformats.org/officeDocument/2006/relationships/slideLayout" Target="../slideLayouts/slideLayout4.xml"/><Relationship Id="rId6" Type="http://schemas.openxmlformats.org/officeDocument/2006/relationships/image" Target="../media/image44.emf"/><Relationship Id="rId5" Type="http://schemas.openxmlformats.org/officeDocument/2006/relationships/image" Target="../media/image6.png"/><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1.xml"/><Relationship Id="rId1" Type="http://schemas.openxmlformats.org/officeDocument/2006/relationships/slideLayout" Target="../slideLayouts/slideLayout4.xml"/><Relationship Id="rId6" Type="http://schemas.openxmlformats.org/officeDocument/2006/relationships/image" Target="../media/image45.emf"/><Relationship Id="rId5" Type="http://schemas.openxmlformats.org/officeDocument/2006/relationships/image" Target="../media/image6.png"/><Relationship Id="rId4" Type="http://schemas.openxmlformats.org/officeDocument/2006/relationships/image" Target="../media/image5.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5.xml"/><Relationship Id="rId4" Type="http://schemas.microsoft.com/office/2007/relationships/hdphoto" Target="../media/hdphoto2.wdp"/></Relationships>
</file>

<file path=ppt/slides/_rels/slide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5.xml"/><Relationship Id="rId1" Type="http://schemas.openxmlformats.org/officeDocument/2006/relationships/slideLayout" Target="../slideLayouts/slideLayout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56.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6.xml"/><Relationship Id="rId1" Type="http://schemas.openxmlformats.org/officeDocument/2006/relationships/slideLayout" Target="../slideLayouts/slideLayout5.xml"/><Relationship Id="rId4" Type="http://schemas.microsoft.com/office/2007/relationships/hdphoto" Target="../media/hdphoto2.wdp"/></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8.xml"/><Relationship Id="rId1" Type="http://schemas.openxmlformats.org/officeDocument/2006/relationships/slideLayout" Target="../slideLayouts/slideLayout5.xml"/><Relationship Id="rId4" Type="http://schemas.microsoft.com/office/2007/relationships/hdphoto" Target="../media/hdphoto2.wdp"/></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2"/>
          <p:cNvSpPr txBox="1">
            <a:spLocks noGrp="1"/>
          </p:cNvSpPr>
          <p:nvPr>
            <p:ph type="ctrTitle"/>
          </p:nvPr>
        </p:nvSpPr>
        <p:spPr>
          <a:xfrm>
            <a:off x="1135981" y="1393699"/>
            <a:ext cx="6886800" cy="17823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6000"/>
              <a:buNone/>
            </a:pPr>
            <a:r>
              <a:rPr lang="en-GB" dirty="0">
                <a:solidFill>
                  <a:srgbClr val="C3996C"/>
                </a:solidFill>
              </a:rPr>
              <a:t>Veri </a:t>
            </a:r>
            <a:r>
              <a:rPr lang="en-GB" dirty="0" err="1">
                <a:solidFill>
                  <a:srgbClr val="C3996C"/>
                </a:solidFill>
              </a:rPr>
              <a:t>Bilimi</a:t>
            </a:r>
            <a:r>
              <a:rPr lang="en-GB" dirty="0">
                <a:solidFill>
                  <a:srgbClr val="C3996C"/>
                </a:solidFill>
              </a:rPr>
              <a:t> </a:t>
            </a:r>
            <a:r>
              <a:rPr lang="en-GB" dirty="0" err="1">
                <a:solidFill>
                  <a:srgbClr val="C3996C"/>
                </a:solidFill>
              </a:rPr>
              <a:t>Bootcamp’i</a:t>
            </a:r>
            <a:br>
              <a:rPr lang="en-GB" dirty="0">
                <a:solidFill>
                  <a:srgbClr val="C3996C"/>
                </a:solidFill>
              </a:rPr>
            </a:br>
            <a:r>
              <a:rPr lang="en-GB" dirty="0">
                <a:solidFill>
                  <a:srgbClr val="C3996C"/>
                </a:solidFill>
              </a:rPr>
              <a:t>1. Hafta</a:t>
            </a:r>
            <a:endParaRPr dirty="0">
              <a:solidFill>
                <a:srgbClr val="434343"/>
              </a:solidFill>
            </a:endParaRPr>
          </a:p>
        </p:txBody>
      </p:sp>
      <p:cxnSp>
        <p:nvCxnSpPr>
          <p:cNvPr id="62" name="Google Shape;62;p12"/>
          <p:cNvCxnSpPr/>
          <p:nvPr/>
        </p:nvCxnSpPr>
        <p:spPr>
          <a:xfrm>
            <a:off x="7145675" y="3176000"/>
            <a:ext cx="2086500" cy="0"/>
          </a:xfrm>
          <a:prstGeom prst="straightConnector1">
            <a:avLst/>
          </a:prstGeom>
          <a:noFill/>
          <a:ln w="9525" cap="flat" cmpd="sng">
            <a:solidFill>
              <a:schemeClr val="dk1"/>
            </a:solidFill>
            <a:prstDash val="solid"/>
            <a:round/>
            <a:headEnd type="none" w="sm" len="sm"/>
            <a:tailEnd type="none" w="sm" len="sm"/>
          </a:ln>
        </p:spPr>
      </p:cxnSp>
      <p:sp>
        <p:nvSpPr>
          <p:cNvPr id="63" name="Google Shape;63;p12"/>
          <p:cNvSpPr txBox="1">
            <a:spLocks noGrp="1"/>
          </p:cNvSpPr>
          <p:nvPr>
            <p:ph type="subTitle" idx="1"/>
          </p:nvPr>
        </p:nvSpPr>
        <p:spPr>
          <a:xfrm>
            <a:off x="3670681" y="3299973"/>
            <a:ext cx="4352100" cy="717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200"/>
              <a:buNone/>
            </a:pPr>
            <a:r>
              <a:rPr lang="tr-TR" dirty="0"/>
              <a:t>www.CarbonConsulting.com</a:t>
            </a:r>
            <a:br>
              <a:rPr lang="tr-TR" u="sng" dirty="0"/>
            </a:br>
            <a:r>
              <a:rPr lang="tr-TR" dirty="0"/>
              <a:t>info@carbonconsulting.com</a:t>
            </a:r>
            <a:br>
              <a:rPr lang="en-GB" dirty="0"/>
            </a:br>
            <a:br>
              <a:rPr lang="en-GB" dirty="0"/>
            </a:br>
            <a:r>
              <a:rPr lang="en-GB" dirty="0"/>
              <a:t>@ Meysam </a:t>
            </a:r>
            <a:r>
              <a:rPr lang="en-GB" dirty="0" err="1"/>
              <a:t>Asgari-Chenaghlu</a:t>
            </a:r>
            <a:r>
              <a:rPr lang="en-GB" dirty="0"/>
              <a:t> &amp; Hasan Kemik</a:t>
            </a:r>
            <a:endParaRPr dirty="0"/>
          </a:p>
        </p:txBody>
      </p:sp>
      <p:pic>
        <p:nvPicPr>
          <p:cNvPr id="64" name="Google Shape;64;p12"/>
          <p:cNvPicPr preferRelativeResize="0"/>
          <p:nvPr/>
        </p:nvPicPr>
        <p:blipFill rotWithShape="1">
          <a:blip r:embed="rId3">
            <a:alphaModFix/>
          </a:blip>
          <a:srcRect/>
          <a:stretch/>
        </p:blipFill>
        <p:spPr>
          <a:xfrm>
            <a:off x="6069497" y="3233712"/>
            <a:ext cx="132522" cy="132522"/>
          </a:xfrm>
          <a:prstGeom prst="rect">
            <a:avLst/>
          </a:prstGeom>
          <a:noFill/>
          <a:ln>
            <a:noFill/>
          </a:ln>
        </p:spPr>
      </p:pic>
      <p:pic>
        <p:nvPicPr>
          <p:cNvPr id="65" name="Google Shape;65;p12"/>
          <p:cNvPicPr preferRelativeResize="0"/>
          <p:nvPr/>
        </p:nvPicPr>
        <p:blipFill rotWithShape="1">
          <a:blip r:embed="rId4">
            <a:alphaModFix/>
          </a:blip>
          <a:srcRect/>
          <a:stretch/>
        </p:blipFill>
        <p:spPr>
          <a:xfrm>
            <a:off x="6069497" y="3413919"/>
            <a:ext cx="132522" cy="13252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615523"/>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Yapa</a:t>
            </a:r>
            <a:r>
              <a:rPr lang="en-GB" dirty="0" err="1">
                <a:latin typeface="Roboto Condensed Light"/>
                <a:ea typeface="Roboto Condensed Light"/>
                <a:cs typeface="Roboto Condensed Light"/>
                <a:sym typeface="Roboto Condensed Light"/>
              </a:rPr>
              <a:t>y</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zekanın</a:t>
            </a:r>
            <a:r>
              <a:rPr lang="en-GB" dirty="0">
                <a:latin typeface="Roboto Condensed Light"/>
                <a:ea typeface="Roboto Condensed Light"/>
                <a:cs typeface="Roboto Condensed Light"/>
                <a:sym typeface="Roboto Condensed Light"/>
              </a:rPr>
              <a:t> ilk </a:t>
            </a:r>
            <a:r>
              <a:rPr lang="en-GB" dirty="0" err="1">
                <a:latin typeface="Roboto Condensed Light"/>
                <a:ea typeface="Roboto Condensed Light"/>
                <a:cs typeface="Roboto Condensed Light"/>
                <a:sym typeface="Roboto Condensed Light"/>
              </a:rPr>
              <a:t>kullanım</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alanı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İkinci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Dünya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Savaşı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gösterilebilir</a:t>
            </a:r>
            <a:r>
              <a:rPr lang="en-GB" dirty="0">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descr="A picture containing electronics&#10;&#10;Description automatically generated">
            <a:extLst>
              <a:ext uri="{FF2B5EF4-FFF2-40B4-BE49-F238E27FC236}">
                <a16:creationId xmlns:a16="http://schemas.microsoft.com/office/drawing/2014/main" id="{F69A944F-0360-4F65-B88B-B48B3BC0D00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2648" b="96999" l="6160" r="97209">
                        <a14:foregroundMark x1="6256" y1="11297" x2="53321" y2="6708"/>
                        <a14:foregroundMark x1="47353" y1="3001" x2="51396" y2="2736"/>
                        <a14:foregroundMark x1="41771" y1="53310" x2="56112" y2="46690"/>
                        <a14:foregroundMark x1="44562" y1="57546" x2="27430" y2="42454"/>
                        <a14:foregroundMark x1="35515" y1="54457" x2="28970" y2="47573"/>
                        <a14:foregroundMark x1="31761" y1="52957" x2="38017" y2="52427"/>
                        <a14:foregroundMark x1="41771" y1="91527" x2="50144" y2="88085"/>
                        <a14:foregroundMark x1="92204" y1="62136" x2="92878" y2="80141"/>
                        <a14:foregroundMark x1="97209" y1="65843" x2="95669" y2="85260"/>
                        <a14:foregroundMark x1="76035" y1="90997" x2="76035" y2="90997"/>
                        <a14:foregroundMark x1="90953" y1="96117" x2="90953" y2="96117"/>
                        <a14:foregroundMark x1="68239" y1="94086" x2="68239" y2="94086"/>
                        <a14:foregroundMark x1="66025" y1="96999" x2="66025" y2="96999"/>
                        <a14:foregroundMark x1="78826" y1="96381" x2="78826" y2="96381"/>
                        <a14:foregroundMark x1="48316" y1="92674" x2="48316" y2="92674"/>
                        <a14:foregroundMark x1="48893" y1="92939" x2="48893" y2="92939"/>
                      </a14:backgroundRemoval>
                    </a14:imgEffect>
                  </a14:imgLayer>
                </a14:imgProps>
              </a:ext>
              <a:ext uri="{837473B0-CC2E-450A-ABE3-18F120FF3D39}">
                <a1611:picAttrSrcUrl xmlns:a1611="http://schemas.microsoft.com/office/drawing/2016/11/main" r:id="rId8"/>
              </a:ext>
            </a:extLst>
          </a:blip>
          <a:stretch>
            <a:fillRect/>
          </a:stretch>
        </p:blipFill>
        <p:spPr>
          <a:xfrm>
            <a:off x="6588027" y="1309553"/>
            <a:ext cx="2314957" cy="2524394"/>
          </a:xfrm>
          <a:prstGeom prst="rect">
            <a:avLst/>
          </a:prstGeom>
        </p:spPr>
      </p:pic>
    </p:spTree>
    <p:extLst>
      <p:ext uri="{BB962C8B-B14F-4D97-AF65-F5344CB8AC3E}">
        <p14:creationId xmlns:p14="http://schemas.microsoft.com/office/powerpoint/2010/main" val="2714231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1</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2543735"/>
            <a:ext cx="5135363" cy="1261854"/>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Roboto Condensed Light"/>
                <a:ea typeface="Roboto Condensed Light"/>
                <a:cs typeface="Roboto Condensed Light"/>
                <a:sym typeface="Roboto Condensed Light"/>
              </a:rPr>
              <a:t>1950 </a:t>
            </a:r>
            <a:r>
              <a:rPr lang="en-GB" sz="1400" b="0" i="0" u="none" strike="noStrike" cap="none" dirty="0" err="1">
                <a:solidFill>
                  <a:srgbClr val="000000"/>
                </a:solidFill>
                <a:latin typeface="Roboto Condensed Light"/>
                <a:ea typeface="Roboto Condensed Light"/>
                <a:cs typeface="Roboto Condensed Light"/>
                <a:sym typeface="Roboto Condensed Light"/>
              </a:rPr>
              <a:t>yılında</a:t>
            </a:r>
            <a:r>
              <a:rPr lang="en-GB" sz="1400" b="0" i="0" u="none" strike="noStrike" cap="none" dirty="0">
                <a:solidFill>
                  <a:srgbClr val="000000"/>
                </a:solidFill>
                <a:latin typeface="Roboto Condensed Light"/>
                <a:ea typeface="Roboto Condensed Light"/>
                <a:cs typeface="Roboto Condensed Light"/>
                <a:sym typeface="Roboto Condensed Light"/>
              </a:rPr>
              <a:t> Turing, “</a:t>
            </a:r>
            <a:r>
              <a:rPr lang="en-GB" sz="1400" b="0" i="0" u="none" strike="noStrike" cap="none" dirty="0" err="1">
                <a:solidFill>
                  <a:srgbClr val="000000"/>
                </a:solidFill>
                <a:latin typeface="Roboto Condensed Light"/>
                <a:ea typeface="Roboto Condensed Light"/>
                <a:cs typeface="Roboto Condensed Light"/>
                <a:sym typeface="Roboto Condensed Light"/>
              </a:rPr>
              <a:t>Makineler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düşünebilir</a:t>
            </a:r>
            <a:r>
              <a:rPr lang="en-GB" sz="1400" b="0" i="0" u="none" strike="noStrike" cap="none" dirty="0">
                <a:solidFill>
                  <a:srgbClr val="000000"/>
                </a:solidFill>
                <a:latin typeface="Roboto Condensed Light"/>
                <a:ea typeface="Roboto Condensed Light"/>
                <a:cs typeface="Roboto Condensed Light"/>
                <a:sym typeface="Roboto Condensed Light"/>
              </a:rPr>
              <a:t> mi?” </a:t>
            </a:r>
            <a:r>
              <a:rPr lang="en-GB" sz="1400" b="0" i="0" u="none" strike="noStrike" cap="none" dirty="0" err="1">
                <a:solidFill>
                  <a:srgbClr val="000000"/>
                </a:solidFill>
                <a:latin typeface="Roboto Condensed Light"/>
                <a:ea typeface="Roboto Condensed Light"/>
                <a:cs typeface="Roboto Condensed Light"/>
                <a:sym typeface="Roboto Condensed Light"/>
              </a:rPr>
              <a:t>sorusuna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yanıt</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ararken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günümüzdeki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soruların</a:t>
            </a:r>
            <a:r>
              <a:rPr lang="en-GB" sz="1400" b="0" i="0" u="none" strike="noStrike" cap="none" dirty="0">
                <a:solidFill>
                  <a:srgbClr val="000000"/>
                </a:solidFill>
                <a:latin typeface="Roboto Condensed Light"/>
                <a:ea typeface="Roboto Condensed Light"/>
                <a:cs typeface="Roboto Condensed Light"/>
                <a:sym typeface="Roboto Condensed Light"/>
              </a:rPr>
              <a:t> da </a:t>
            </a:r>
            <a:r>
              <a:rPr lang="en-GB" sz="1400" b="0" i="0" u="none" strike="noStrike" cap="none" dirty="0" err="1">
                <a:solidFill>
                  <a:srgbClr val="000000"/>
                </a:solidFill>
                <a:latin typeface="Roboto Condensed Light"/>
                <a:ea typeface="Roboto Condensed Light"/>
                <a:cs typeface="Roboto Condensed Light"/>
                <a:sym typeface="Roboto Condensed Light"/>
              </a:rPr>
              <a:t>çıkış</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noktasını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oluşturmuştur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139700" marR="0" lvl="0" algn="l" rtl="0">
              <a:lnSpc>
                <a:spcPct val="100000"/>
              </a:lnSpc>
              <a:spcBef>
                <a:spcPts val="0"/>
              </a:spcBef>
              <a:spcAft>
                <a:spcPts val="0"/>
              </a:spcAft>
              <a:buClr>
                <a:srgbClr val="000000"/>
              </a:buClr>
              <a:buSzPts val="1400"/>
            </a:pPr>
            <a:endParaRPr dirty="0">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a:extLst>
              <a:ext uri="{FF2B5EF4-FFF2-40B4-BE49-F238E27FC236}">
                <a16:creationId xmlns:a16="http://schemas.microsoft.com/office/drawing/2014/main" id="{5C2F4691-FD0F-4E67-819C-EAD66792A68E}"/>
              </a:ext>
            </a:extLst>
          </p:cNvPr>
          <p:cNvPicPr>
            <a:picLocks noChangeAspect="1"/>
          </p:cNvPicPr>
          <p:nvPr/>
        </p:nvPicPr>
        <p:blipFill>
          <a:blip r:embed="rId6"/>
          <a:stretch>
            <a:fillRect/>
          </a:stretch>
        </p:blipFill>
        <p:spPr>
          <a:xfrm>
            <a:off x="5692588" y="843247"/>
            <a:ext cx="3281083" cy="4011285"/>
          </a:xfrm>
          <a:prstGeom prst="rect">
            <a:avLst/>
          </a:prstGeom>
        </p:spPr>
      </p:pic>
      <p:sp>
        <p:nvSpPr>
          <p:cNvPr id="11" name="Google Shape;245;p30">
            <a:extLst>
              <a:ext uri="{FF2B5EF4-FFF2-40B4-BE49-F238E27FC236}">
                <a16:creationId xmlns:a16="http://schemas.microsoft.com/office/drawing/2014/main" id="{C73433B7-F77C-4772-9F68-138C1E744715}"/>
              </a:ext>
            </a:extLst>
          </p:cNvPr>
          <p:cNvSpPr txBox="1"/>
          <p:nvPr/>
        </p:nvSpPr>
        <p:spPr>
          <a:xfrm>
            <a:off x="5887068" y="4790600"/>
            <a:ext cx="2975849" cy="430857"/>
          </a:xfrm>
          <a:prstGeom prst="rect">
            <a:avLst/>
          </a:prstGeom>
          <a:noFill/>
          <a:ln>
            <a:noFill/>
          </a:ln>
        </p:spPr>
        <p:txBody>
          <a:bodyPr spcFirstLastPara="1" wrap="square" lIns="91425" tIns="91425" rIns="91425" bIns="91425" anchor="t" anchorCtr="0">
            <a:spAutoFit/>
          </a:bodyPr>
          <a:lstStyle/>
          <a:p>
            <a:pPr marL="139700" marR="0" lvl="0" algn="l" rtl="0">
              <a:lnSpc>
                <a:spcPct val="100000"/>
              </a:lnSpc>
              <a:spcBef>
                <a:spcPts val="0"/>
              </a:spcBef>
              <a:spcAft>
                <a:spcPts val="0"/>
              </a:spcAft>
              <a:buClr>
                <a:srgbClr val="000000"/>
              </a:buClr>
              <a:buSzPts val="1400"/>
            </a:pPr>
            <a:r>
              <a:rPr lang="en-GB" sz="800" dirty="0">
                <a:latin typeface="Roboto Condensed Light"/>
                <a:ea typeface="Roboto Condensed Light"/>
                <a:cs typeface="Roboto Condensed Light"/>
                <a:sym typeface="Roboto Condensed Light"/>
              </a:rPr>
              <a:t>Ref: </a:t>
            </a:r>
            <a:r>
              <a:rPr lang="en-GB" sz="800" dirty="0">
                <a:latin typeface="Roboto Condensed Light"/>
                <a:ea typeface="Roboto Condensed Light"/>
                <a:cs typeface="Roboto Condensed Light"/>
                <a:sym typeface="Roboto Condensed Light"/>
                <a:hlinkClick r:id="rId7"/>
              </a:rPr>
              <a:t>https://www.csee.umbc.edu/courses/471/papers/turing.pdf</a:t>
            </a:r>
            <a:endParaRPr lang="en-GB" sz="800" dirty="0">
              <a:latin typeface="Roboto Condensed Light"/>
              <a:ea typeface="Roboto Condensed Light"/>
              <a:cs typeface="Roboto Condensed Light"/>
              <a:sym typeface="Roboto Condensed Light"/>
            </a:endParaRPr>
          </a:p>
          <a:p>
            <a:pPr marL="139700" marR="0" lvl="0" algn="l" rtl="0">
              <a:lnSpc>
                <a:spcPct val="100000"/>
              </a:lnSpc>
              <a:spcBef>
                <a:spcPts val="0"/>
              </a:spcBef>
              <a:spcAft>
                <a:spcPts val="0"/>
              </a:spcAft>
              <a:buClr>
                <a:srgbClr val="000000"/>
              </a:buClr>
              <a:buSzPts val="1400"/>
            </a:pPr>
            <a:endParaRPr lang="en-GB" sz="800"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192804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chemeClr val="dk2"/>
                </a:solidFill>
                <a:latin typeface="Arial"/>
                <a:ea typeface="Arial"/>
                <a:cs typeface="Arial"/>
                <a:sym typeface="Arial"/>
              </a:rPr>
              <a:t>12</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Düşünce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ve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Davranış</a:t>
            </a:r>
            <a:endParaRPr dirty="0">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graphicFrame>
        <p:nvGraphicFramePr>
          <p:cNvPr id="2" name="Table 2">
            <a:extLst>
              <a:ext uri="{FF2B5EF4-FFF2-40B4-BE49-F238E27FC236}">
                <a16:creationId xmlns:a16="http://schemas.microsoft.com/office/drawing/2014/main" id="{EA1980FF-0BD8-440C-92D0-0D2E30260370}"/>
              </a:ext>
            </a:extLst>
          </p:cNvPr>
          <p:cNvGraphicFramePr>
            <a:graphicFrameLocks noGrp="1"/>
          </p:cNvGraphicFramePr>
          <p:nvPr>
            <p:extLst>
              <p:ext uri="{D42A27DB-BD31-4B8C-83A1-F6EECF244321}">
                <p14:modId xmlns:p14="http://schemas.microsoft.com/office/powerpoint/2010/main" val="499607954"/>
              </p:ext>
            </p:extLst>
          </p:nvPr>
        </p:nvGraphicFramePr>
        <p:xfrm>
          <a:off x="539526" y="1335450"/>
          <a:ext cx="8299904" cy="3480574"/>
        </p:xfrm>
        <a:graphic>
          <a:graphicData uri="http://schemas.openxmlformats.org/drawingml/2006/table">
            <a:tbl>
              <a:tblPr firstRow="1" bandRow="1">
                <a:tableStyleId>{775DCB02-9BB8-47FD-8907-85C794F793BA}</a:tableStyleId>
              </a:tblPr>
              <a:tblGrid>
                <a:gridCol w="4149952">
                  <a:extLst>
                    <a:ext uri="{9D8B030D-6E8A-4147-A177-3AD203B41FA5}">
                      <a16:colId xmlns:a16="http://schemas.microsoft.com/office/drawing/2014/main" val="1413571977"/>
                    </a:ext>
                  </a:extLst>
                </a:gridCol>
                <a:gridCol w="4149952">
                  <a:extLst>
                    <a:ext uri="{9D8B030D-6E8A-4147-A177-3AD203B41FA5}">
                      <a16:colId xmlns:a16="http://schemas.microsoft.com/office/drawing/2014/main" val="1783331549"/>
                    </a:ext>
                  </a:extLst>
                </a:gridCol>
              </a:tblGrid>
              <a:tr h="1895614">
                <a:tc>
                  <a:txBody>
                    <a:bodyPr/>
                    <a:lstStyle/>
                    <a:p>
                      <a:r>
                        <a:rPr lang="en-GB" dirty="0" err="1"/>
                        <a:t>İnsansı</a:t>
                      </a:r>
                      <a:r>
                        <a:rPr lang="en-GB" dirty="0"/>
                        <a:t> </a:t>
                      </a:r>
                      <a:r>
                        <a:rPr lang="en-GB" dirty="0" err="1"/>
                        <a:t>Düşünme</a:t>
                      </a:r>
                      <a:br>
                        <a:rPr lang="en-GB" dirty="0"/>
                      </a:br>
                      <a:br>
                        <a:rPr lang="en-GB" dirty="0"/>
                      </a:br>
                      <a:r>
                        <a:rPr lang="en-GB" sz="1000" dirty="0" err="1"/>
                        <a:t>Bilgisayarları</a:t>
                      </a:r>
                      <a:r>
                        <a:rPr lang="en-GB" sz="1000" dirty="0"/>
                        <a:t> </a:t>
                      </a:r>
                      <a:r>
                        <a:rPr lang="en-GB" sz="1000" dirty="0" err="1"/>
                        <a:t>düşündürmeye</a:t>
                      </a:r>
                      <a:r>
                        <a:rPr lang="en-GB" sz="1000" dirty="0"/>
                        <a:t> ... </a:t>
                      </a:r>
                      <a:r>
                        <a:rPr lang="en-GB" sz="1000" dirty="0" err="1"/>
                        <a:t>kelimenin</a:t>
                      </a:r>
                      <a:r>
                        <a:rPr lang="en-GB" sz="1000" dirty="0"/>
                        <a:t> tam </a:t>
                      </a:r>
                      <a:r>
                        <a:rPr lang="en-GB" sz="1000" dirty="0" err="1"/>
                        <a:t>anlamıyla</a:t>
                      </a:r>
                      <a:r>
                        <a:rPr lang="en-GB" sz="1000" dirty="0"/>
                        <a:t> </a:t>
                      </a:r>
                      <a:r>
                        <a:rPr lang="en-GB" sz="1000" dirty="0" err="1"/>
                        <a:t>zihne</a:t>
                      </a:r>
                      <a:r>
                        <a:rPr lang="en-GB" sz="1000" dirty="0"/>
                        <a:t> </a:t>
                      </a:r>
                      <a:r>
                        <a:rPr lang="en-GB" sz="1000" dirty="0" err="1"/>
                        <a:t>sahip</a:t>
                      </a:r>
                      <a:r>
                        <a:rPr lang="en-GB" sz="1000" dirty="0"/>
                        <a:t> </a:t>
                      </a:r>
                      <a:r>
                        <a:rPr lang="en-GB" sz="1000" dirty="0" err="1"/>
                        <a:t>makineler</a:t>
                      </a:r>
                      <a:r>
                        <a:rPr lang="en-GB" sz="1000" dirty="0"/>
                        <a:t> </a:t>
                      </a:r>
                      <a:r>
                        <a:rPr lang="en-GB" sz="1000" dirty="0" err="1"/>
                        <a:t>yapmaya</a:t>
                      </a:r>
                      <a:r>
                        <a:rPr lang="en-GB" sz="1000" dirty="0"/>
                        <a:t> </a:t>
                      </a:r>
                      <a:r>
                        <a:rPr lang="en-GB" sz="1000" dirty="0" err="1"/>
                        <a:t>çalışan</a:t>
                      </a:r>
                      <a:r>
                        <a:rPr lang="en-GB" sz="1000" dirty="0"/>
                        <a:t> yeni </a:t>
                      </a:r>
                      <a:r>
                        <a:rPr lang="en-GB" sz="1000" dirty="0" err="1"/>
                        <a:t>ve</a:t>
                      </a:r>
                      <a:r>
                        <a:rPr lang="en-GB" sz="1000" dirty="0"/>
                        <a:t> </a:t>
                      </a:r>
                      <a:r>
                        <a:rPr lang="en-GB" sz="1000" dirty="0" err="1"/>
                        <a:t>heyecan</a:t>
                      </a:r>
                      <a:r>
                        <a:rPr lang="en-GB" sz="1000" dirty="0"/>
                        <a:t> </a:t>
                      </a:r>
                      <a:r>
                        <a:rPr lang="en-GB" sz="1000" dirty="0" err="1"/>
                        <a:t>verici</a:t>
                      </a:r>
                      <a:r>
                        <a:rPr lang="en-GB" sz="1000" dirty="0"/>
                        <a:t> </a:t>
                      </a:r>
                      <a:r>
                        <a:rPr lang="en-GB" sz="1000" dirty="0" err="1"/>
                        <a:t>bir</a:t>
                      </a:r>
                      <a:r>
                        <a:rPr lang="en-GB" sz="1000" dirty="0"/>
                        <a:t> </a:t>
                      </a:r>
                      <a:r>
                        <a:rPr lang="en-GB" sz="1000" dirty="0" err="1"/>
                        <a:t>çaba</a:t>
                      </a:r>
                      <a:r>
                        <a:rPr lang="en-GB" sz="1000" dirty="0"/>
                        <a:t>”</a:t>
                      </a:r>
                    </a:p>
                    <a:p>
                      <a:r>
                        <a:rPr lang="en-GB" sz="1000" dirty="0"/>
                        <a:t>(Haugeland,1985)</a:t>
                      </a:r>
                      <a:br>
                        <a:rPr lang="en-GB" sz="1000" dirty="0"/>
                      </a:br>
                      <a:br>
                        <a:rPr lang="en-GB" sz="1000" dirty="0"/>
                      </a:br>
                      <a:r>
                        <a:rPr lang="en-GB" sz="1000" b="1" i="0" u="none" strike="noStrike" cap="none" dirty="0">
                          <a:solidFill>
                            <a:schemeClr val="lt1"/>
                          </a:solidFill>
                          <a:effectLst/>
                          <a:latin typeface="+mn-lt"/>
                          <a:ea typeface="+mn-ea"/>
                          <a:cs typeface="+mn-cs"/>
                          <a:sym typeface="Arial"/>
                        </a:rPr>
                        <a:t>“</a:t>
                      </a:r>
                      <a:r>
                        <a:rPr lang="en-GB" sz="1000" b="1" i="0" u="none" strike="noStrike" cap="none" dirty="0" err="1">
                          <a:solidFill>
                            <a:schemeClr val="lt1"/>
                          </a:solidFill>
                          <a:effectLst/>
                          <a:latin typeface="+mn-lt"/>
                          <a:ea typeface="+mn-ea"/>
                          <a:cs typeface="+mn-cs"/>
                          <a:sym typeface="Arial"/>
                        </a:rPr>
                        <a:t>Karar</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verme</a:t>
                      </a:r>
                      <a:r>
                        <a:rPr lang="en-GB" sz="1000" b="1" i="0" u="none" strike="noStrike" cap="none" dirty="0">
                          <a:solidFill>
                            <a:schemeClr val="lt1"/>
                          </a:solidFill>
                          <a:effectLst/>
                          <a:latin typeface="+mn-lt"/>
                          <a:ea typeface="+mn-ea"/>
                          <a:cs typeface="+mn-cs"/>
                          <a:sym typeface="Arial"/>
                        </a:rPr>
                        <a:t>, problem </a:t>
                      </a:r>
                      <a:r>
                        <a:rPr lang="en-GB" sz="1000" b="1" i="0" u="none" strike="noStrike" cap="none" dirty="0" err="1">
                          <a:solidFill>
                            <a:schemeClr val="lt1"/>
                          </a:solidFill>
                          <a:effectLst/>
                          <a:latin typeface="+mn-lt"/>
                          <a:ea typeface="+mn-ea"/>
                          <a:cs typeface="+mn-cs"/>
                          <a:sym typeface="Arial"/>
                        </a:rPr>
                        <a:t>çözme</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öğrenme</a:t>
                      </a:r>
                      <a:r>
                        <a:rPr lang="en-GB" sz="1000" b="1" i="0" u="none" strike="noStrike" cap="none" dirty="0">
                          <a:solidFill>
                            <a:schemeClr val="lt1"/>
                          </a:solidFill>
                          <a:effectLst/>
                          <a:latin typeface="+mn-lt"/>
                          <a:ea typeface="+mn-ea"/>
                          <a:cs typeface="+mn-cs"/>
                          <a:sym typeface="Arial"/>
                        </a:rPr>
                        <a:t> ... gibi </a:t>
                      </a:r>
                      <a:r>
                        <a:rPr lang="en-GB" sz="1000" b="1" i="0" u="none" strike="noStrike" cap="none" dirty="0" err="1">
                          <a:solidFill>
                            <a:schemeClr val="lt1"/>
                          </a:solidFill>
                          <a:effectLst/>
                          <a:latin typeface="+mn-lt"/>
                          <a:ea typeface="+mn-ea"/>
                          <a:cs typeface="+mn-cs"/>
                          <a:sym typeface="Arial"/>
                        </a:rPr>
                        <a:t>insan</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düşüncesi</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ile</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ilişkilendirdiğimiz</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aktivitelerin</a:t>
                      </a:r>
                      <a:r>
                        <a:rPr lang="en-GB" sz="1000" b="1" i="0" u="none" strike="noStrike" cap="none" dirty="0">
                          <a:solidFill>
                            <a:schemeClr val="lt1"/>
                          </a:solidFill>
                          <a:effectLst/>
                          <a:latin typeface="+mn-lt"/>
                          <a:ea typeface="+mn-ea"/>
                          <a:cs typeface="+mn-cs"/>
                          <a:sym typeface="Arial"/>
                        </a:rPr>
                        <a:t> </a:t>
                      </a:r>
                      <a:r>
                        <a:rPr lang="en-GB" sz="1000" b="1" i="0" u="none" strike="noStrike" cap="none" dirty="0" err="1">
                          <a:solidFill>
                            <a:schemeClr val="lt1"/>
                          </a:solidFill>
                          <a:effectLst/>
                          <a:latin typeface="+mn-lt"/>
                          <a:ea typeface="+mn-ea"/>
                          <a:cs typeface="+mn-cs"/>
                          <a:sym typeface="Arial"/>
                        </a:rPr>
                        <a:t>otomasyonu</a:t>
                      </a:r>
                      <a:r>
                        <a:rPr lang="en-GB" sz="1000" b="1" i="0" u="none" strike="noStrike" cap="none" dirty="0">
                          <a:solidFill>
                            <a:schemeClr val="lt1"/>
                          </a:solidFill>
                          <a:effectLst/>
                          <a:latin typeface="+mn-lt"/>
                          <a:ea typeface="+mn-ea"/>
                          <a:cs typeface="+mn-cs"/>
                          <a:sym typeface="Arial"/>
                        </a:rPr>
                        <a:t>”</a:t>
                      </a:r>
                    </a:p>
                    <a:p>
                      <a:r>
                        <a:rPr lang="en-GB" sz="1000" b="1" i="0" u="none" strike="noStrike" cap="none" dirty="0">
                          <a:solidFill>
                            <a:schemeClr val="lt1"/>
                          </a:solidFill>
                          <a:effectLst/>
                          <a:latin typeface="+mn-lt"/>
                          <a:ea typeface="+mn-ea"/>
                          <a:cs typeface="+mn-cs"/>
                          <a:sym typeface="Arial"/>
                        </a:rPr>
                        <a:t>(Bellman,1978)</a:t>
                      </a:r>
                    </a:p>
                    <a:p>
                      <a:endParaRPr lang="en-GB" sz="1000"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t>Rasyonel</a:t>
                      </a:r>
                      <a:r>
                        <a:rPr lang="en-GB" dirty="0"/>
                        <a:t> </a:t>
                      </a:r>
                      <a:r>
                        <a:rPr lang="en-GB" dirty="0" err="1"/>
                        <a:t>Düşünme</a:t>
                      </a:r>
                      <a:br>
                        <a:rPr lang="en-GB" dirty="0"/>
                      </a:br>
                      <a:br>
                        <a:rPr lang="en-GB" dirty="0"/>
                      </a:br>
                      <a:r>
                        <a:rPr lang="en-GB" sz="1000" dirty="0"/>
                        <a:t>“</a:t>
                      </a:r>
                      <a:r>
                        <a:rPr lang="en-GB" sz="1000" dirty="0" err="1"/>
                        <a:t>Zihinsel</a:t>
                      </a:r>
                      <a:r>
                        <a:rPr lang="en-GB" sz="1000" dirty="0"/>
                        <a:t> </a:t>
                      </a:r>
                      <a:r>
                        <a:rPr lang="en-GB" sz="1000" dirty="0" err="1"/>
                        <a:t>yeteneklerin</a:t>
                      </a:r>
                      <a:r>
                        <a:rPr lang="en-GB" sz="1000" dirty="0"/>
                        <a:t> </a:t>
                      </a:r>
                      <a:r>
                        <a:rPr lang="en-GB" sz="1000" dirty="0" err="1"/>
                        <a:t>bilgisayımlı</a:t>
                      </a:r>
                      <a:r>
                        <a:rPr lang="en-GB" sz="1000" dirty="0"/>
                        <a:t> (</a:t>
                      </a:r>
                      <a:r>
                        <a:rPr lang="en-GB" sz="1000" dirty="0" err="1"/>
                        <a:t>hesaplamalı</a:t>
                      </a:r>
                      <a:r>
                        <a:rPr lang="en-GB" sz="1000" dirty="0"/>
                        <a:t>) modeller </a:t>
                      </a:r>
                      <a:r>
                        <a:rPr lang="en-GB" sz="1000" dirty="0" err="1"/>
                        <a:t>aracılığıyla</a:t>
                      </a:r>
                      <a:r>
                        <a:rPr lang="en-GB" sz="1000" dirty="0"/>
                        <a:t> </a:t>
                      </a:r>
                      <a:r>
                        <a:rPr lang="en-GB" sz="1000" dirty="0" err="1"/>
                        <a:t>incelenmesi</a:t>
                      </a:r>
                      <a:r>
                        <a:rPr lang="en-GB" sz="1000" dirty="0"/>
                        <a:t>”</a:t>
                      </a:r>
                    </a:p>
                    <a:p>
                      <a:r>
                        <a:rPr lang="en-GB" sz="1000" dirty="0"/>
                        <a:t>(</a:t>
                      </a:r>
                      <a:r>
                        <a:rPr lang="en-GB" sz="1000" dirty="0" err="1"/>
                        <a:t>Charniak</a:t>
                      </a:r>
                      <a:r>
                        <a:rPr lang="en-GB" sz="1000" dirty="0"/>
                        <a:t> </a:t>
                      </a:r>
                      <a:r>
                        <a:rPr lang="en-GB" sz="1000" dirty="0" err="1"/>
                        <a:t>ve</a:t>
                      </a:r>
                      <a:r>
                        <a:rPr lang="en-GB" sz="1000" dirty="0"/>
                        <a:t> McDermott, 1985)</a:t>
                      </a:r>
                      <a:br>
                        <a:rPr lang="en-GB" sz="1000" dirty="0"/>
                      </a:br>
                      <a:endParaRPr lang="en-GB" sz="1000" dirty="0"/>
                    </a:p>
                    <a:p>
                      <a:r>
                        <a:rPr lang="en-GB" sz="1000" dirty="0"/>
                        <a:t>“</a:t>
                      </a:r>
                      <a:r>
                        <a:rPr lang="en-GB" sz="1000" dirty="0" err="1"/>
                        <a:t>Algılamayı</a:t>
                      </a:r>
                      <a:r>
                        <a:rPr lang="en-GB" sz="1000" dirty="0"/>
                        <a:t>, </a:t>
                      </a:r>
                      <a:r>
                        <a:rPr lang="en-GB" sz="1000" dirty="0" err="1"/>
                        <a:t>düşünmeyi</a:t>
                      </a:r>
                      <a:r>
                        <a:rPr lang="en-GB" sz="1000" dirty="0"/>
                        <a:t> </a:t>
                      </a:r>
                      <a:r>
                        <a:rPr lang="en-GB" sz="1000" dirty="0" err="1"/>
                        <a:t>ve</a:t>
                      </a:r>
                      <a:r>
                        <a:rPr lang="en-GB" sz="1000" dirty="0"/>
                        <a:t> </a:t>
                      </a:r>
                      <a:r>
                        <a:rPr lang="en-GB" sz="1000" dirty="0" err="1"/>
                        <a:t>davranmayı</a:t>
                      </a:r>
                      <a:r>
                        <a:rPr lang="en-GB" sz="1000" dirty="0"/>
                        <a:t> </a:t>
                      </a:r>
                      <a:r>
                        <a:rPr lang="en-GB" sz="1000" dirty="0" err="1"/>
                        <a:t>mümkün</a:t>
                      </a:r>
                      <a:r>
                        <a:rPr lang="en-GB" sz="1000" dirty="0"/>
                        <a:t> </a:t>
                      </a:r>
                      <a:r>
                        <a:rPr lang="en-GB" sz="1000" dirty="0" err="1"/>
                        <a:t>kılan</a:t>
                      </a:r>
                      <a:r>
                        <a:rPr lang="en-GB" sz="1000" dirty="0"/>
                        <a:t> </a:t>
                      </a:r>
                      <a:r>
                        <a:rPr lang="en-GB" sz="1000" dirty="0" err="1"/>
                        <a:t>bilgisayım</a:t>
                      </a:r>
                      <a:r>
                        <a:rPr lang="en-GB" sz="1000" dirty="0"/>
                        <a:t> </a:t>
                      </a:r>
                      <a:r>
                        <a:rPr lang="en-GB" sz="1000" dirty="0" err="1"/>
                        <a:t>modellerinin</a:t>
                      </a:r>
                      <a:r>
                        <a:rPr lang="en-GB" sz="1000" dirty="0"/>
                        <a:t> </a:t>
                      </a:r>
                      <a:r>
                        <a:rPr lang="en-GB" sz="1000" dirty="0" err="1"/>
                        <a:t>incelenmesi</a:t>
                      </a:r>
                      <a:r>
                        <a:rPr lang="en-GB" sz="1000" dirty="0"/>
                        <a:t>”</a:t>
                      </a:r>
                    </a:p>
                    <a:p>
                      <a:r>
                        <a:rPr lang="en-GB" sz="1000" dirty="0"/>
                        <a:t>(Winston, 1992)</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289104"/>
                  </a:ext>
                </a:extLst>
              </a:tr>
              <a:tr h="1559536">
                <a:tc>
                  <a:txBody>
                    <a:bodyPr/>
                    <a:lstStyle/>
                    <a:p>
                      <a:r>
                        <a:rPr lang="en-GB" dirty="0" err="1"/>
                        <a:t>İnsansı</a:t>
                      </a:r>
                      <a:r>
                        <a:rPr lang="en-GB" dirty="0"/>
                        <a:t> </a:t>
                      </a:r>
                      <a:r>
                        <a:rPr lang="en-GB" dirty="0" err="1"/>
                        <a:t>Davranma</a:t>
                      </a:r>
                      <a:br>
                        <a:rPr lang="en-GB" dirty="0"/>
                      </a:br>
                      <a:br>
                        <a:rPr lang="en-GB" dirty="0"/>
                      </a:br>
                      <a:r>
                        <a:rPr lang="en-GB" sz="1000" b="0" i="0" u="none" strike="noStrike" cap="none" dirty="0">
                          <a:solidFill>
                            <a:schemeClr val="dk1"/>
                          </a:solidFill>
                          <a:effectLst/>
                          <a:latin typeface="+mn-lt"/>
                          <a:ea typeface="+mn-ea"/>
                          <a:cs typeface="+mn-cs"/>
                          <a:sym typeface="Arial"/>
                        </a:rPr>
                        <a:t>“</a:t>
                      </a:r>
                      <a:r>
                        <a:rPr lang="en-GB" sz="1000" b="0" i="0" u="none" strike="noStrike" cap="none" dirty="0" err="1">
                          <a:solidFill>
                            <a:schemeClr val="dk1"/>
                          </a:solidFill>
                          <a:effectLst/>
                          <a:latin typeface="+mn-lt"/>
                          <a:ea typeface="+mn-ea"/>
                          <a:cs typeface="+mn-cs"/>
                          <a:sym typeface="Arial"/>
                        </a:rPr>
                        <a:t>İnsanların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zekâlarını</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kullanarak</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gerçekleştirdiği</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fonksiyonları</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gerçekleştiren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makineleri</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yapma</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sanatı</a:t>
                      </a:r>
                      <a:r>
                        <a:rPr lang="en-GB" sz="1000" b="0" i="0" u="none" strike="noStrike" cap="none" dirty="0">
                          <a:solidFill>
                            <a:schemeClr val="dk1"/>
                          </a:solidFill>
                          <a:effectLst/>
                          <a:latin typeface="+mn-lt"/>
                          <a:ea typeface="+mn-ea"/>
                          <a:cs typeface="+mn-cs"/>
                          <a:sym typeface="Arial"/>
                        </a:rPr>
                        <a:t>”</a:t>
                      </a:r>
                    </a:p>
                    <a:p>
                      <a:r>
                        <a:rPr lang="en-GB" sz="1000" b="0" i="0" u="none" strike="noStrike" cap="none" dirty="0">
                          <a:solidFill>
                            <a:schemeClr val="dk1"/>
                          </a:solidFill>
                          <a:effectLst/>
                          <a:latin typeface="+mn-lt"/>
                          <a:ea typeface="+mn-ea"/>
                          <a:cs typeface="+mn-cs"/>
                          <a:sym typeface="Arial"/>
                        </a:rPr>
                        <a:t>(Kurzweil,1990)</a:t>
                      </a:r>
                    </a:p>
                    <a:p>
                      <a:br>
                        <a:rPr lang="en-GB" sz="1000" b="0" i="0" u="none" strike="noStrike" cap="none" dirty="0">
                          <a:solidFill>
                            <a:schemeClr val="dk1"/>
                          </a:solidFill>
                          <a:effectLst/>
                          <a:latin typeface="+mn-lt"/>
                          <a:ea typeface="+mn-ea"/>
                          <a:cs typeface="+mn-cs"/>
                          <a:sym typeface="Arial"/>
                        </a:rPr>
                      </a:br>
                      <a:r>
                        <a:rPr lang="en-GB" sz="1000" b="0" i="0" u="none" strike="noStrike" cap="none" dirty="0">
                          <a:solidFill>
                            <a:schemeClr val="dk1"/>
                          </a:solidFill>
                          <a:effectLst/>
                          <a:latin typeface="+mn-lt"/>
                          <a:ea typeface="+mn-ea"/>
                          <a:cs typeface="+mn-cs"/>
                          <a:sym typeface="Arial"/>
                        </a:rPr>
                        <a:t>“</a:t>
                      </a:r>
                      <a:r>
                        <a:rPr lang="en-GB" sz="1000" b="0" i="0" u="none" strike="noStrike" cap="none" dirty="0" err="1">
                          <a:solidFill>
                            <a:schemeClr val="dk1"/>
                          </a:solidFill>
                          <a:effectLst/>
                          <a:latin typeface="+mn-lt"/>
                          <a:ea typeface="+mn-ea"/>
                          <a:cs typeface="+mn-cs"/>
                          <a:sym typeface="Arial"/>
                        </a:rPr>
                        <a:t>İnsanların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halihazırda</a:t>
                      </a:r>
                      <a:r>
                        <a:rPr lang="en-GB" sz="1000" b="0" i="0" u="none" strike="noStrike" cap="none" dirty="0">
                          <a:solidFill>
                            <a:schemeClr val="dk1"/>
                          </a:solidFill>
                          <a:effectLst/>
                          <a:latin typeface="+mn-lt"/>
                          <a:ea typeface="+mn-ea"/>
                          <a:cs typeface="+mn-cs"/>
                          <a:sym typeface="Arial"/>
                        </a:rPr>
                        <a:t> daha </a:t>
                      </a:r>
                      <a:r>
                        <a:rPr lang="en-GB" sz="1000" b="0" i="0" u="none" strike="noStrike" cap="none" dirty="0" err="1">
                          <a:solidFill>
                            <a:schemeClr val="dk1"/>
                          </a:solidFill>
                          <a:effectLst/>
                          <a:latin typeface="+mn-lt"/>
                          <a:ea typeface="+mn-ea"/>
                          <a:cs typeface="+mn-cs"/>
                          <a:sym typeface="Arial"/>
                        </a:rPr>
                        <a:t>iyi</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olduğu</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işleri</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bilgisayarların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nasıl</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yapabileceğine</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dair</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yürütülen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çalışma</a:t>
                      </a:r>
                      <a:r>
                        <a:rPr lang="en-GB" sz="1000" b="0" i="0" u="none" strike="noStrike" cap="none" dirty="0">
                          <a:solidFill>
                            <a:schemeClr val="dk1"/>
                          </a:solidFill>
                          <a:effectLst/>
                          <a:latin typeface="+mn-lt"/>
                          <a:ea typeface="+mn-ea"/>
                          <a:cs typeface="+mn-cs"/>
                          <a:sym typeface="Arial"/>
                        </a:rPr>
                        <a:t>”</a:t>
                      </a:r>
                    </a:p>
                    <a:p>
                      <a:r>
                        <a:rPr lang="en-GB" sz="1000" b="0" i="0" u="none" strike="noStrike" cap="none" dirty="0">
                          <a:solidFill>
                            <a:schemeClr val="dk1"/>
                          </a:solidFill>
                          <a:effectLst/>
                          <a:latin typeface="+mn-lt"/>
                          <a:ea typeface="+mn-ea"/>
                          <a:cs typeface="+mn-cs"/>
                          <a:sym typeface="Arial"/>
                        </a:rPr>
                        <a:t>(Rich and Knight,1991)</a:t>
                      </a:r>
                      <a:endParaRPr lang="en-GB"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GB" dirty="0" err="1"/>
                        <a:t>Rasyonel</a:t>
                      </a:r>
                      <a:r>
                        <a:rPr lang="en-GB" dirty="0"/>
                        <a:t> </a:t>
                      </a:r>
                      <a:r>
                        <a:rPr lang="en-GB" dirty="0" err="1"/>
                        <a:t>Davranma</a:t>
                      </a:r>
                      <a:br>
                        <a:rPr lang="en-GB" dirty="0"/>
                      </a:br>
                      <a:br>
                        <a:rPr lang="en-GB" sz="1000" dirty="0"/>
                      </a:br>
                      <a:r>
                        <a:rPr lang="en-GB" sz="1000" b="0" i="0" u="none" strike="noStrike" cap="none" dirty="0">
                          <a:solidFill>
                            <a:schemeClr val="dk1"/>
                          </a:solidFill>
                          <a:effectLst/>
                          <a:latin typeface="+mn-lt"/>
                          <a:ea typeface="+mn-ea"/>
                          <a:cs typeface="+mn-cs"/>
                          <a:sym typeface="Arial"/>
                        </a:rPr>
                        <a:t>“</a:t>
                      </a:r>
                      <a:r>
                        <a:rPr lang="en-GB" sz="1000" b="0" i="0" u="none" strike="noStrike" cap="none" dirty="0" err="1">
                          <a:solidFill>
                            <a:schemeClr val="dk1"/>
                          </a:solidFill>
                          <a:effectLst/>
                          <a:latin typeface="+mn-lt"/>
                          <a:ea typeface="+mn-ea"/>
                          <a:cs typeface="+mn-cs"/>
                          <a:sym typeface="Arial"/>
                        </a:rPr>
                        <a:t>Akıllıca</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davranan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agent’ların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tasarımı</a:t>
                      </a:r>
                      <a:r>
                        <a:rPr lang="en-GB" sz="1000" b="0" i="0" u="none" strike="noStrike" cap="none" dirty="0">
                          <a:solidFill>
                            <a:schemeClr val="dk1"/>
                          </a:solidFill>
                          <a:effectLst/>
                          <a:latin typeface="+mn-lt"/>
                          <a:ea typeface="+mn-ea"/>
                          <a:cs typeface="+mn-cs"/>
                          <a:sym typeface="Arial"/>
                        </a:rPr>
                        <a:t> üzerine </a:t>
                      </a:r>
                      <a:r>
                        <a:rPr lang="en-GB" sz="1000" b="0" i="0" u="none" strike="noStrike" cap="none" dirty="0" err="1">
                          <a:solidFill>
                            <a:schemeClr val="dk1"/>
                          </a:solidFill>
                          <a:effectLst/>
                          <a:latin typeface="+mn-lt"/>
                          <a:ea typeface="+mn-ea"/>
                          <a:cs typeface="+mn-cs"/>
                          <a:sym typeface="Arial"/>
                        </a:rPr>
                        <a:t>yapılan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çalışma</a:t>
                      </a:r>
                      <a:r>
                        <a:rPr lang="en-GB" sz="1000" b="0" i="0" u="none" strike="noStrike" cap="none" dirty="0">
                          <a:solidFill>
                            <a:schemeClr val="dk1"/>
                          </a:solidFill>
                          <a:effectLst/>
                          <a:latin typeface="+mn-lt"/>
                          <a:ea typeface="+mn-ea"/>
                          <a:cs typeface="+mn-cs"/>
                          <a:sym typeface="Arial"/>
                        </a:rPr>
                        <a:t>”</a:t>
                      </a:r>
                    </a:p>
                    <a:p>
                      <a:r>
                        <a:rPr lang="en-GB" sz="1000" b="0" i="0" u="none" strike="noStrike" cap="none" dirty="0">
                          <a:solidFill>
                            <a:schemeClr val="dk1"/>
                          </a:solidFill>
                          <a:effectLst/>
                          <a:latin typeface="+mn-lt"/>
                          <a:ea typeface="+mn-ea"/>
                          <a:cs typeface="+mn-cs"/>
                          <a:sym typeface="Arial"/>
                        </a:rPr>
                        <a:t>(Poole et al., 1998)</a:t>
                      </a:r>
                      <a:br>
                        <a:rPr lang="en-GB" sz="1000" b="0" i="0" u="none" strike="noStrike" cap="none" dirty="0">
                          <a:solidFill>
                            <a:schemeClr val="dk1"/>
                          </a:solidFill>
                          <a:effectLst/>
                          <a:latin typeface="+mn-lt"/>
                          <a:ea typeface="+mn-ea"/>
                          <a:cs typeface="+mn-cs"/>
                          <a:sym typeface="Arial"/>
                        </a:rPr>
                      </a:br>
                      <a:endParaRPr lang="en-GB" sz="1000" b="0" i="0" u="none" strike="noStrike" cap="none" dirty="0">
                        <a:solidFill>
                          <a:schemeClr val="dk1"/>
                        </a:solidFill>
                        <a:effectLst/>
                        <a:latin typeface="+mn-lt"/>
                        <a:ea typeface="+mn-ea"/>
                        <a:cs typeface="+mn-cs"/>
                        <a:sym typeface="Arial"/>
                      </a:endParaRPr>
                    </a:p>
                    <a:p>
                      <a:r>
                        <a:rPr lang="en-GB" sz="1000" b="0" i="0" u="none" strike="noStrike" cap="none" dirty="0">
                          <a:solidFill>
                            <a:schemeClr val="dk1"/>
                          </a:solidFill>
                          <a:effectLst/>
                          <a:latin typeface="+mn-lt"/>
                          <a:ea typeface="+mn-ea"/>
                          <a:cs typeface="+mn-cs"/>
                          <a:sym typeface="Arial"/>
                        </a:rPr>
                        <a:t>“</a:t>
                      </a:r>
                      <a:r>
                        <a:rPr lang="en-GB" sz="1000" b="0" i="0" u="none" strike="noStrike" cap="none" dirty="0" err="1">
                          <a:solidFill>
                            <a:schemeClr val="dk1"/>
                          </a:solidFill>
                          <a:effectLst/>
                          <a:latin typeface="+mn-lt"/>
                          <a:ea typeface="+mn-ea"/>
                          <a:cs typeface="+mn-cs"/>
                          <a:sym typeface="Arial"/>
                        </a:rPr>
                        <a:t>İnsan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yapımı</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şeylerde</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akıllı</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davranışın</a:t>
                      </a:r>
                      <a:r>
                        <a:rPr lang="en-GB" sz="1000" b="0" i="0" u="none" strike="noStrike" cap="none" dirty="0">
                          <a:solidFill>
                            <a:schemeClr val="dk1"/>
                          </a:solidFill>
                          <a:effectLst/>
                          <a:latin typeface="+mn-lt"/>
                          <a:ea typeface="+mn-ea"/>
                          <a:cs typeface="+mn-cs"/>
                          <a:sym typeface="Arial"/>
                        </a:rPr>
                        <a:t> </a:t>
                      </a:r>
                      <a:r>
                        <a:rPr lang="en-GB" sz="1000" b="0" i="0" u="none" strike="noStrike" cap="none" dirty="0" err="1">
                          <a:solidFill>
                            <a:schemeClr val="dk1"/>
                          </a:solidFill>
                          <a:effectLst/>
                          <a:latin typeface="+mn-lt"/>
                          <a:ea typeface="+mn-ea"/>
                          <a:cs typeface="+mn-cs"/>
                          <a:sym typeface="Arial"/>
                        </a:rPr>
                        <a:t>incelenmesi</a:t>
                      </a:r>
                      <a:r>
                        <a:rPr lang="en-GB" sz="1000" b="0" i="0" u="none" strike="noStrike" cap="none" dirty="0">
                          <a:solidFill>
                            <a:schemeClr val="dk1"/>
                          </a:solidFill>
                          <a:effectLst/>
                          <a:latin typeface="+mn-lt"/>
                          <a:ea typeface="+mn-ea"/>
                          <a:cs typeface="+mn-cs"/>
                          <a:sym typeface="Arial"/>
                        </a:rPr>
                        <a:t>”</a:t>
                      </a:r>
                    </a:p>
                    <a:p>
                      <a:r>
                        <a:rPr lang="en-GB" sz="1000" b="0" i="0" u="none" strike="noStrike" cap="none" dirty="0">
                          <a:solidFill>
                            <a:schemeClr val="dk1"/>
                          </a:solidFill>
                          <a:effectLst/>
                          <a:latin typeface="+mn-lt"/>
                          <a:ea typeface="+mn-ea"/>
                          <a:cs typeface="+mn-cs"/>
                          <a:sym typeface="Arial"/>
                        </a:rPr>
                        <a:t>(Nilsson, 1998)</a:t>
                      </a:r>
                    </a:p>
                    <a:p>
                      <a:endParaRPr lang="en-GB"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592205182"/>
                  </a:ext>
                </a:extLst>
              </a:tr>
            </a:tbl>
          </a:graphicData>
        </a:graphic>
      </p:graphicFrame>
    </p:spTree>
    <p:extLst>
      <p:ext uri="{BB962C8B-B14F-4D97-AF65-F5344CB8AC3E}">
        <p14:creationId xmlns:p14="http://schemas.microsoft.com/office/powerpoint/2010/main" val="4056694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3</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descr="Diagram, schematic&#10;&#10;Description automatically generated">
            <a:extLst>
              <a:ext uri="{FF2B5EF4-FFF2-40B4-BE49-F238E27FC236}">
                <a16:creationId xmlns:a16="http://schemas.microsoft.com/office/drawing/2014/main" id="{EA11F18C-C772-4BC6-A0C1-1940041F2325}"/>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522864" y="1506535"/>
            <a:ext cx="4098272" cy="3124855"/>
          </a:xfrm>
          <a:prstGeom prst="rect">
            <a:avLst/>
          </a:prstGeom>
        </p:spPr>
      </p:pic>
      <p:sp>
        <p:nvSpPr>
          <p:cNvPr id="12" name="Google Shape;245;p30">
            <a:extLst>
              <a:ext uri="{FF2B5EF4-FFF2-40B4-BE49-F238E27FC236}">
                <a16:creationId xmlns:a16="http://schemas.microsoft.com/office/drawing/2014/main" id="{F86D4860-CC99-45A4-A629-21FB7A9A3C34}"/>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Turing </a:t>
            </a:r>
            <a:r>
              <a:rPr lang="en-GB" dirty="0" err="1">
                <a:latin typeface="Roboto Condensed Light"/>
                <a:ea typeface="Roboto Condensed Light"/>
                <a:cs typeface="Roboto Condensed Light"/>
                <a:sym typeface="Roboto Condensed Light"/>
              </a:rPr>
              <a:t>Testi</a:t>
            </a:r>
            <a:endParaRPr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1899898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4</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descr="Diagram&#10;&#10;Description automatically generated">
            <a:extLst>
              <a:ext uri="{FF2B5EF4-FFF2-40B4-BE49-F238E27FC236}">
                <a16:creationId xmlns:a16="http://schemas.microsoft.com/office/drawing/2014/main" id="{F66D3BFD-B428-4ACF-8337-AF5CFBAD23FF}"/>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073139" y="1129612"/>
            <a:ext cx="4997722" cy="3393515"/>
          </a:xfrm>
          <a:prstGeom prst="rect">
            <a:avLst/>
          </a:prstGeom>
        </p:spPr>
      </p:pic>
    </p:spTree>
    <p:extLst>
      <p:ext uri="{BB962C8B-B14F-4D97-AF65-F5344CB8AC3E}">
        <p14:creationId xmlns:p14="http://schemas.microsoft.com/office/powerpoint/2010/main" val="6085955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5</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5" name="Picture 4">
            <a:extLst>
              <a:ext uri="{FF2B5EF4-FFF2-40B4-BE49-F238E27FC236}">
                <a16:creationId xmlns:a16="http://schemas.microsoft.com/office/drawing/2014/main" id="{258B1238-E7C9-4567-A7D7-CF077010D017}"/>
              </a:ext>
            </a:extLst>
          </p:cNvPr>
          <p:cNvPicPr>
            <a:picLocks noChangeAspect="1"/>
          </p:cNvPicPr>
          <p:nvPr/>
        </p:nvPicPr>
        <p:blipFill>
          <a:blip r:embed="rId6"/>
          <a:stretch>
            <a:fillRect/>
          </a:stretch>
        </p:blipFill>
        <p:spPr>
          <a:xfrm>
            <a:off x="1786674" y="1205321"/>
            <a:ext cx="5872294" cy="3649211"/>
          </a:xfrm>
          <a:prstGeom prst="rect">
            <a:avLst/>
          </a:prstGeom>
        </p:spPr>
      </p:pic>
      <p:sp>
        <p:nvSpPr>
          <p:cNvPr id="13" name="Google Shape;245;p30">
            <a:extLst>
              <a:ext uri="{FF2B5EF4-FFF2-40B4-BE49-F238E27FC236}">
                <a16:creationId xmlns:a16="http://schemas.microsoft.com/office/drawing/2014/main" id="{02BA0C23-5A38-44C5-BEA6-1F2451459A00}"/>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Ajan</a:t>
            </a:r>
            <a:endParaRPr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1702135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6</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a:extLst>
              <a:ext uri="{FF2B5EF4-FFF2-40B4-BE49-F238E27FC236}">
                <a16:creationId xmlns:a16="http://schemas.microsoft.com/office/drawing/2014/main" id="{8EB05D05-D4BC-46B2-AEDA-15F174230E79}"/>
              </a:ext>
            </a:extLst>
          </p:cNvPr>
          <p:cNvPicPr>
            <a:picLocks noChangeAspect="1"/>
          </p:cNvPicPr>
          <p:nvPr/>
        </p:nvPicPr>
        <p:blipFill>
          <a:blip r:embed="rId6"/>
          <a:stretch>
            <a:fillRect/>
          </a:stretch>
        </p:blipFill>
        <p:spPr>
          <a:xfrm>
            <a:off x="2441196" y="1481181"/>
            <a:ext cx="4261607" cy="2181138"/>
          </a:xfrm>
          <a:prstGeom prst="rect">
            <a:avLst/>
          </a:prstGeom>
        </p:spPr>
      </p:pic>
    </p:spTree>
    <p:extLst>
      <p:ext uri="{BB962C8B-B14F-4D97-AF65-F5344CB8AC3E}">
        <p14:creationId xmlns:p14="http://schemas.microsoft.com/office/powerpoint/2010/main" val="296393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7</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8829AE8B-FE1B-4D49-AA31-8863A50932AD}"/>
              </a:ext>
            </a:extLst>
          </p:cNvPr>
          <p:cNvSpPr txBox="1"/>
          <p:nvPr/>
        </p:nvSpPr>
        <p:spPr>
          <a:xfrm>
            <a:off x="557225" y="1366850"/>
            <a:ext cx="6817800" cy="2123628"/>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Roboto Condensed Light"/>
                <a:ea typeface="Roboto Condensed Light"/>
                <a:cs typeface="Roboto Condensed Light"/>
                <a:sym typeface="Roboto Condensed Light"/>
              </a:rPr>
              <a:t>Her “</a:t>
            </a:r>
            <a:r>
              <a:rPr lang="en-GB" sz="1400" b="0" i="0" u="none" strike="noStrike" cap="none" dirty="0" err="1">
                <a:solidFill>
                  <a:srgbClr val="000000"/>
                </a:solidFill>
                <a:latin typeface="Roboto Condensed Light"/>
                <a:ea typeface="Roboto Condensed Light"/>
                <a:cs typeface="Roboto Condensed Light"/>
                <a:sym typeface="Roboto Condensed Light"/>
              </a:rPr>
              <a:t>Ajan”ın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spesifik</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Aksiyon”ları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vardır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Her “</a:t>
            </a:r>
            <a:r>
              <a:rPr lang="en-GB" dirty="0" err="1">
                <a:latin typeface="Roboto Condensed Light"/>
                <a:ea typeface="Roboto Condensed Light"/>
                <a:cs typeface="Roboto Condensed Light"/>
                <a:sym typeface="Roboto Condensed Light"/>
              </a:rPr>
              <a:t>Ajan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Çevre</a:t>
            </a:r>
            <a:r>
              <a:rPr lang="en-GB" dirty="0">
                <a:latin typeface="Roboto Condensed Light"/>
                <a:ea typeface="Roboto Condensed Light"/>
                <a:cs typeface="Roboto Condensed Light"/>
                <a:sym typeface="Roboto Condensed Light"/>
              </a:rPr>
              <a:t>(</a:t>
            </a:r>
            <a:r>
              <a:rPr lang="en-GB" dirty="0" err="1">
                <a:latin typeface="Roboto Condensed Light"/>
                <a:ea typeface="Roboto Condensed Light"/>
                <a:cs typeface="Roboto Condensed Light"/>
                <a:sym typeface="Roboto Condensed Light"/>
              </a:rPr>
              <a:t>Ortam</a:t>
            </a:r>
            <a:r>
              <a:rPr lang="en-GB" dirty="0">
                <a:latin typeface="Roboto Condensed Light"/>
                <a:ea typeface="Roboto Condensed Light"/>
                <a:cs typeface="Roboto Condensed Light"/>
                <a:sym typeface="Roboto Condensed Light"/>
              </a:rPr>
              <a:t>)” da </a:t>
            </a:r>
            <a:r>
              <a:rPr lang="en-GB" dirty="0" err="1">
                <a:latin typeface="Roboto Condensed Light"/>
                <a:ea typeface="Roboto Condensed Light"/>
                <a:cs typeface="Roboto Condensed Light"/>
                <a:sym typeface="Roboto Condensed Light"/>
              </a:rPr>
              <a:t>bulunur</a:t>
            </a:r>
            <a:r>
              <a:rPr lang="en-GB" dirty="0">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Her “</a:t>
            </a:r>
            <a:r>
              <a:rPr lang="en-GB" dirty="0" err="1">
                <a:latin typeface="Roboto Condensed Light"/>
                <a:ea typeface="Roboto Condensed Light"/>
                <a:cs typeface="Roboto Condensed Light"/>
                <a:sym typeface="Roboto Condensed Light"/>
              </a:rPr>
              <a:t>Ajan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Çevre”sini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Algı”lar</a:t>
            </a:r>
            <a:r>
              <a:rPr lang="en-GB" dirty="0">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dirty="0" err="1">
                <a:latin typeface="Roboto Condensed Light"/>
                <a:ea typeface="Roboto Condensed Light"/>
                <a:cs typeface="Roboto Condensed Light"/>
                <a:sym typeface="Roboto Condensed Light"/>
              </a:rPr>
              <a:t>Elektrik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Süpürgesi</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Temizleme</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Sola </a:t>
            </a:r>
            <a:r>
              <a:rPr lang="en-GB" dirty="0" err="1">
                <a:latin typeface="Roboto Condensed Light"/>
                <a:ea typeface="Roboto Condensed Light"/>
                <a:cs typeface="Roboto Condensed Light"/>
                <a:sym typeface="Roboto Condensed Light"/>
              </a:rPr>
              <a:t>ilerileme</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Sağa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ilerleme</a:t>
            </a:r>
            <a:endParaRPr lang="en-GB"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575382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dirty="0">
                <a:solidFill>
                  <a:schemeClr val="dk2"/>
                </a:solidFill>
              </a:rPr>
              <a:t>1</a:t>
            </a:r>
            <a:r>
              <a:rPr lang="en-GB" dirty="0">
                <a:solidFill>
                  <a:schemeClr val="dk2"/>
                </a:solidFill>
              </a:rPr>
              <a:t>8</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a:extLst>
              <a:ext uri="{FF2B5EF4-FFF2-40B4-BE49-F238E27FC236}">
                <a16:creationId xmlns:a16="http://schemas.microsoft.com/office/drawing/2014/main" id="{ACB65577-F8D5-4395-8B48-03A97FCF3A73}"/>
              </a:ext>
            </a:extLst>
          </p:cNvPr>
          <p:cNvPicPr>
            <a:picLocks noChangeAspect="1"/>
          </p:cNvPicPr>
          <p:nvPr/>
        </p:nvPicPr>
        <p:blipFill>
          <a:blip r:embed="rId6"/>
          <a:stretch>
            <a:fillRect/>
          </a:stretch>
        </p:blipFill>
        <p:spPr>
          <a:xfrm>
            <a:off x="369001" y="1558834"/>
            <a:ext cx="4804785" cy="2025827"/>
          </a:xfrm>
          <a:prstGeom prst="rect">
            <a:avLst/>
          </a:prstGeom>
        </p:spPr>
      </p:pic>
      <p:pic>
        <p:nvPicPr>
          <p:cNvPr id="6" name="Picture 5">
            <a:extLst>
              <a:ext uri="{FF2B5EF4-FFF2-40B4-BE49-F238E27FC236}">
                <a16:creationId xmlns:a16="http://schemas.microsoft.com/office/drawing/2014/main" id="{5487D8AA-5F6E-4E13-83AE-06F13E19274F}"/>
              </a:ext>
            </a:extLst>
          </p:cNvPr>
          <p:cNvPicPr>
            <a:picLocks noChangeAspect="1"/>
          </p:cNvPicPr>
          <p:nvPr/>
        </p:nvPicPr>
        <p:blipFill>
          <a:blip r:embed="rId7"/>
          <a:stretch>
            <a:fillRect/>
          </a:stretch>
        </p:blipFill>
        <p:spPr>
          <a:xfrm>
            <a:off x="5673097" y="1700699"/>
            <a:ext cx="3403792" cy="1742099"/>
          </a:xfrm>
          <a:prstGeom prst="rect">
            <a:avLst/>
          </a:prstGeom>
        </p:spPr>
      </p:pic>
    </p:spTree>
    <p:extLst>
      <p:ext uri="{BB962C8B-B14F-4D97-AF65-F5344CB8AC3E}">
        <p14:creationId xmlns:p14="http://schemas.microsoft.com/office/powerpoint/2010/main" val="3098555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a:solidFill>
                  <a:schemeClr val="dk2"/>
                </a:solidFill>
              </a:rPr>
              <a:t>19</a:t>
            </a:r>
            <a:endParaRPr sz="1400" b="0" i="0" u="none" strike="noStrike" cap="none">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BBEB9A85-7781-4D76-8921-A4A877FD242D}"/>
              </a:ext>
            </a:extLst>
          </p:cNvPr>
          <p:cNvSpPr txBox="1"/>
          <p:nvPr/>
        </p:nvSpPr>
        <p:spPr>
          <a:xfrm>
            <a:off x="2829071" y="2570629"/>
            <a:ext cx="3485858"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1" i="1" u="sng" strike="noStrike" cap="none" dirty="0">
                <a:solidFill>
                  <a:srgbClr val="000000"/>
                </a:solidFill>
                <a:latin typeface="Roboto Condensed Light"/>
                <a:ea typeface="Roboto Condensed Light"/>
                <a:cs typeface="Roboto Condensed Light"/>
                <a:sym typeface="Roboto Condensed Light"/>
              </a:rPr>
              <a:t>Eğer</a:t>
            </a:r>
            <a:r>
              <a:rPr lang="en-GB" sz="1400" b="1"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öndeki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araç</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frenliyor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1" i="1" u="sng" strike="noStrike" cap="none" dirty="0" err="1">
                <a:solidFill>
                  <a:srgbClr val="000000"/>
                </a:solidFill>
                <a:latin typeface="Roboto Condensed Light"/>
                <a:ea typeface="Roboto Condensed Light"/>
                <a:cs typeface="Roboto Condensed Light"/>
                <a:sym typeface="Roboto Condensed Light"/>
              </a:rPr>
              <a:t>ise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frene</a:t>
            </a:r>
            <a:r>
              <a:rPr lang="en-GB" sz="1400" b="0" i="0" u="none" strike="noStrike" cap="none" dirty="0">
                <a:solidFill>
                  <a:srgbClr val="000000"/>
                </a:solidFill>
                <a:latin typeface="Roboto Condensed Light"/>
                <a:ea typeface="Roboto Condensed Light"/>
                <a:cs typeface="Roboto Condensed Light"/>
                <a:sym typeface="Roboto Condensed Light"/>
              </a:rPr>
              <a:t> bas.</a:t>
            </a:r>
            <a:endParaRPr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3324267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3"/>
          <p:cNvSpPr txBox="1">
            <a:spLocks noGrp="1"/>
          </p:cNvSpPr>
          <p:nvPr>
            <p:ph type="ctrTitle"/>
          </p:nvPr>
        </p:nvSpPr>
        <p:spPr>
          <a:xfrm>
            <a:off x="3385875" y="2098650"/>
            <a:ext cx="2372400" cy="946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tr-TR" b="0">
                <a:solidFill>
                  <a:schemeClr val="dk1"/>
                </a:solidFill>
              </a:rPr>
              <a:t>TABLE OF CONTENTS</a:t>
            </a:r>
            <a:endParaRPr b="0">
              <a:solidFill>
                <a:schemeClr val="dk1"/>
              </a:solidFill>
            </a:endParaRPr>
          </a:p>
        </p:txBody>
      </p:sp>
      <p:sp>
        <p:nvSpPr>
          <p:cNvPr id="73" name="Google Shape;73;p13"/>
          <p:cNvSpPr txBox="1">
            <a:spLocks noGrp="1"/>
          </p:cNvSpPr>
          <p:nvPr>
            <p:ph type="ctrTitle" idx="9"/>
          </p:nvPr>
        </p:nvSpPr>
        <p:spPr>
          <a:xfrm>
            <a:off x="390296" y="1167854"/>
            <a:ext cx="1974300" cy="577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400"/>
              <a:buNone/>
            </a:pPr>
            <a:r>
              <a:rPr lang="en-GB" dirty="0" err="1"/>
              <a:t>Tanışma</a:t>
            </a:r>
            <a:r>
              <a:rPr lang="en-GB" dirty="0"/>
              <a:t>, </a:t>
            </a:r>
            <a:r>
              <a:rPr lang="en-GB" dirty="0" err="1"/>
              <a:t>İçerik</a:t>
            </a:r>
            <a:r>
              <a:rPr lang="en-GB" dirty="0"/>
              <a:t> </a:t>
            </a:r>
            <a:r>
              <a:rPr lang="en-GB" dirty="0" err="1"/>
              <a:t>ve</a:t>
            </a:r>
            <a:br>
              <a:rPr lang="en-GB" dirty="0"/>
            </a:br>
            <a:r>
              <a:rPr lang="en-GB" dirty="0" err="1"/>
              <a:t>İşleyişin</a:t>
            </a:r>
            <a:r>
              <a:rPr lang="en-GB" dirty="0"/>
              <a:t> </a:t>
            </a:r>
            <a:r>
              <a:rPr lang="en-GB" dirty="0" err="1"/>
              <a:t>Anlatımı</a:t>
            </a:r>
            <a:endParaRPr dirty="0"/>
          </a:p>
        </p:txBody>
      </p:sp>
      <p:sp>
        <p:nvSpPr>
          <p:cNvPr id="74" name="Google Shape;74;p13"/>
          <p:cNvSpPr txBox="1">
            <a:spLocks noGrp="1"/>
          </p:cNvSpPr>
          <p:nvPr>
            <p:ph type="subTitle" idx="13"/>
          </p:nvPr>
        </p:nvSpPr>
        <p:spPr>
          <a:xfrm>
            <a:off x="600636" y="1622677"/>
            <a:ext cx="1764110" cy="5724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r>
              <a:rPr lang="en-GB" dirty="0" err="1"/>
              <a:t>Derslerin</a:t>
            </a:r>
            <a:r>
              <a:rPr lang="en-GB" dirty="0"/>
              <a:t> </a:t>
            </a:r>
            <a:r>
              <a:rPr lang="en-GB" dirty="0" err="1"/>
              <a:t>nasıl</a:t>
            </a:r>
            <a:r>
              <a:rPr lang="en-GB" dirty="0"/>
              <a:t> </a:t>
            </a:r>
            <a:r>
              <a:rPr lang="en-GB" dirty="0" err="1"/>
              <a:t>işleneceğinin</a:t>
            </a:r>
            <a:r>
              <a:rPr lang="en-GB" dirty="0"/>
              <a:t> </a:t>
            </a:r>
            <a:r>
              <a:rPr lang="en-GB" dirty="0" err="1"/>
              <a:t>ve</a:t>
            </a:r>
            <a:r>
              <a:rPr lang="en-GB" dirty="0"/>
              <a:t> </a:t>
            </a:r>
            <a:r>
              <a:rPr lang="en-GB" dirty="0" err="1"/>
              <a:t>içeriklerinin</a:t>
            </a:r>
            <a:r>
              <a:rPr lang="en-GB" dirty="0"/>
              <a:t> </a:t>
            </a:r>
            <a:r>
              <a:rPr lang="en-GB" dirty="0" err="1"/>
              <a:t>anlatılması</a:t>
            </a:r>
            <a:r>
              <a:rPr lang="en-GB" dirty="0"/>
              <a:t>. </a:t>
            </a:r>
            <a:r>
              <a:rPr lang="en-GB" dirty="0" err="1"/>
              <a:t>Tanışma</a:t>
            </a:r>
            <a:r>
              <a:rPr lang="en-GB" dirty="0"/>
              <a:t> </a:t>
            </a:r>
            <a:r>
              <a:rPr lang="en-GB" dirty="0">
                <a:sym typeface="Wingdings" panose="05000000000000000000" pitchFamily="2" charset="2"/>
              </a:rPr>
              <a:t></a:t>
            </a:r>
            <a:endParaRPr dirty="0"/>
          </a:p>
        </p:txBody>
      </p:sp>
      <p:sp>
        <p:nvSpPr>
          <p:cNvPr id="76" name="Google Shape;76;p13"/>
          <p:cNvSpPr txBox="1">
            <a:spLocks noGrp="1"/>
          </p:cNvSpPr>
          <p:nvPr>
            <p:ph type="title" idx="5"/>
          </p:nvPr>
        </p:nvSpPr>
        <p:spPr>
          <a:xfrm>
            <a:off x="2105406" y="2487168"/>
            <a:ext cx="11076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tr-TR" dirty="0">
                <a:solidFill>
                  <a:srgbClr val="C3996C"/>
                </a:solidFill>
              </a:rPr>
              <a:t>0</a:t>
            </a:r>
            <a:r>
              <a:rPr lang="en-GB" dirty="0">
                <a:solidFill>
                  <a:srgbClr val="C3996C"/>
                </a:solidFill>
              </a:rPr>
              <a:t>2</a:t>
            </a:r>
            <a:endParaRPr dirty="0">
              <a:solidFill>
                <a:srgbClr val="C3996C"/>
              </a:solidFill>
            </a:endParaRPr>
          </a:p>
        </p:txBody>
      </p:sp>
      <p:sp>
        <p:nvSpPr>
          <p:cNvPr id="77" name="Google Shape;77;p13"/>
          <p:cNvSpPr txBox="1">
            <a:spLocks noGrp="1"/>
          </p:cNvSpPr>
          <p:nvPr>
            <p:ph type="title" idx="4"/>
          </p:nvPr>
        </p:nvSpPr>
        <p:spPr>
          <a:xfrm>
            <a:off x="2105406" y="1515808"/>
            <a:ext cx="1107600" cy="577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tr-TR" dirty="0">
                <a:solidFill>
                  <a:srgbClr val="C3996C"/>
                </a:solidFill>
              </a:rPr>
              <a:t>0</a:t>
            </a:r>
            <a:r>
              <a:rPr lang="en-GB" dirty="0">
                <a:solidFill>
                  <a:srgbClr val="C3996C"/>
                </a:solidFill>
              </a:rPr>
              <a:t>1</a:t>
            </a:r>
            <a:endParaRPr dirty="0">
              <a:solidFill>
                <a:srgbClr val="C3996C"/>
              </a:solidFill>
            </a:endParaRPr>
          </a:p>
        </p:txBody>
      </p:sp>
      <p:cxnSp>
        <p:nvCxnSpPr>
          <p:cNvPr id="78" name="Google Shape;78;p13"/>
          <p:cNvCxnSpPr/>
          <p:nvPr/>
        </p:nvCxnSpPr>
        <p:spPr>
          <a:xfrm>
            <a:off x="3297225" y="0"/>
            <a:ext cx="0" cy="2393700"/>
          </a:xfrm>
          <a:prstGeom prst="straightConnector1">
            <a:avLst/>
          </a:prstGeom>
          <a:noFill/>
          <a:ln w="9525" cap="flat" cmpd="sng">
            <a:solidFill>
              <a:schemeClr val="dk2"/>
            </a:solidFill>
            <a:prstDash val="solid"/>
            <a:round/>
            <a:headEnd type="none" w="sm" len="sm"/>
            <a:tailEnd type="none" w="sm" len="sm"/>
          </a:ln>
        </p:spPr>
      </p:cxnSp>
      <p:cxnSp>
        <p:nvCxnSpPr>
          <p:cNvPr id="79" name="Google Shape;79;p13"/>
          <p:cNvCxnSpPr/>
          <p:nvPr/>
        </p:nvCxnSpPr>
        <p:spPr>
          <a:xfrm>
            <a:off x="5861950" y="3131400"/>
            <a:ext cx="0" cy="2030100"/>
          </a:xfrm>
          <a:prstGeom prst="straightConnector1">
            <a:avLst/>
          </a:prstGeom>
          <a:noFill/>
          <a:ln w="9525" cap="flat" cmpd="sng">
            <a:solidFill>
              <a:schemeClr val="dk2"/>
            </a:solidFill>
            <a:prstDash val="solid"/>
            <a:round/>
            <a:headEnd type="none" w="sm" len="sm"/>
            <a:tailEnd type="none" w="sm" len="sm"/>
          </a:ln>
        </p:spPr>
      </p:cxnSp>
      <p:sp>
        <p:nvSpPr>
          <p:cNvPr id="80" name="Google Shape;80;p13"/>
          <p:cNvSpPr txBox="1">
            <a:spLocks noGrp="1"/>
          </p:cNvSpPr>
          <p:nvPr>
            <p:ph type="title" idx="7"/>
          </p:nvPr>
        </p:nvSpPr>
        <p:spPr>
          <a:xfrm>
            <a:off x="5935213" y="2221945"/>
            <a:ext cx="10722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tr-TR" dirty="0">
                <a:solidFill>
                  <a:srgbClr val="C3996C"/>
                </a:solidFill>
              </a:rPr>
              <a:t>0</a:t>
            </a:r>
            <a:r>
              <a:rPr lang="en-GB" dirty="0">
                <a:solidFill>
                  <a:srgbClr val="C3996C"/>
                </a:solidFill>
              </a:rPr>
              <a:t>3</a:t>
            </a:r>
            <a:endParaRPr dirty="0">
              <a:solidFill>
                <a:srgbClr val="C3996C"/>
              </a:solidFill>
            </a:endParaRPr>
          </a:p>
        </p:txBody>
      </p:sp>
      <p:sp>
        <p:nvSpPr>
          <p:cNvPr id="81" name="Google Shape;81;p13"/>
          <p:cNvSpPr txBox="1">
            <a:spLocks noGrp="1"/>
          </p:cNvSpPr>
          <p:nvPr>
            <p:ph type="title" idx="8"/>
          </p:nvPr>
        </p:nvSpPr>
        <p:spPr>
          <a:xfrm>
            <a:off x="5940585" y="3234208"/>
            <a:ext cx="1072200" cy="577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tr-TR" dirty="0">
                <a:solidFill>
                  <a:srgbClr val="C3996C"/>
                </a:solidFill>
              </a:rPr>
              <a:t>0</a:t>
            </a:r>
            <a:r>
              <a:rPr lang="en-GB" dirty="0">
                <a:solidFill>
                  <a:srgbClr val="C3996C"/>
                </a:solidFill>
              </a:rPr>
              <a:t>4</a:t>
            </a:r>
            <a:endParaRPr dirty="0">
              <a:solidFill>
                <a:srgbClr val="C3996C"/>
              </a:solidFill>
            </a:endParaRPr>
          </a:p>
        </p:txBody>
      </p:sp>
      <p:sp>
        <p:nvSpPr>
          <p:cNvPr id="82" name="Google Shape;82;p13"/>
          <p:cNvSpPr txBox="1">
            <a:spLocks noGrp="1"/>
          </p:cNvSpPr>
          <p:nvPr>
            <p:ph type="ctrTitle" idx="14"/>
          </p:nvPr>
        </p:nvSpPr>
        <p:spPr>
          <a:xfrm>
            <a:off x="390296" y="2141336"/>
            <a:ext cx="1974300" cy="5778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1400"/>
              <a:buNone/>
            </a:pPr>
            <a:r>
              <a:rPr lang="en-GB" dirty="0" err="1"/>
              <a:t>Yapay</a:t>
            </a:r>
            <a:r>
              <a:rPr lang="en-GB" dirty="0"/>
              <a:t> </a:t>
            </a:r>
            <a:r>
              <a:rPr lang="en-GB" dirty="0" err="1"/>
              <a:t>zeka</a:t>
            </a:r>
            <a:r>
              <a:rPr lang="en-GB" dirty="0"/>
              <a:t> </a:t>
            </a:r>
            <a:r>
              <a:rPr lang="en-GB" dirty="0" err="1"/>
              <a:t>nedir</a:t>
            </a:r>
            <a:r>
              <a:rPr lang="en-GB" dirty="0"/>
              <a:t>?</a:t>
            </a:r>
            <a:endParaRPr dirty="0"/>
          </a:p>
        </p:txBody>
      </p:sp>
      <p:sp>
        <p:nvSpPr>
          <p:cNvPr id="83" name="Google Shape;83;p13"/>
          <p:cNvSpPr txBox="1">
            <a:spLocks noGrp="1"/>
          </p:cNvSpPr>
          <p:nvPr>
            <p:ph type="subTitle" idx="15"/>
          </p:nvPr>
        </p:nvSpPr>
        <p:spPr>
          <a:xfrm>
            <a:off x="600636" y="2596156"/>
            <a:ext cx="1764110" cy="5724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900"/>
              <a:buNone/>
            </a:pPr>
            <a:r>
              <a:rPr lang="en-GB" dirty="0" err="1"/>
              <a:t>Yapay</a:t>
            </a:r>
            <a:r>
              <a:rPr lang="en-GB" dirty="0"/>
              <a:t> </a:t>
            </a:r>
            <a:r>
              <a:rPr lang="en-GB" dirty="0" err="1"/>
              <a:t>zeka</a:t>
            </a:r>
            <a:r>
              <a:rPr lang="en-GB" dirty="0"/>
              <a:t> </a:t>
            </a:r>
            <a:r>
              <a:rPr lang="en-GB" dirty="0" err="1"/>
              <a:t>nedir</a:t>
            </a:r>
            <a:r>
              <a:rPr lang="en-GB" dirty="0"/>
              <a:t>? </a:t>
            </a:r>
            <a:r>
              <a:rPr lang="en-GB" dirty="0" err="1"/>
              <a:t>Çıkış</a:t>
            </a:r>
            <a:r>
              <a:rPr lang="en-GB" dirty="0"/>
              <a:t> </a:t>
            </a:r>
            <a:r>
              <a:rPr lang="en-GB" dirty="0" err="1"/>
              <a:t>anından</a:t>
            </a:r>
            <a:r>
              <a:rPr lang="en-GB" dirty="0"/>
              <a:t> </a:t>
            </a:r>
            <a:r>
              <a:rPr lang="en-GB" dirty="0" err="1"/>
              <a:t>itibaren</a:t>
            </a:r>
            <a:r>
              <a:rPr lang="en-GB" dirty="0"/>
              <a:t> </a:t>
            </a:r>
            <a:r>
              <a:rPr lang="en-GB" dirty="0" err="1"/>
              <a:t>tarihinde</a:t>
            </a:r>
            <a:r>
              <a:rPr lang="en-GB" dirty="0"/>
              <a:t> </a:t>
            </a:r>
            <a:r>
              <a:rPr lang="en-GB" dirty="0" err="1"/>
              <a:t>neler</a:t>
            </a:r>
            <a:r>
              <a:rPr lang="en-GB" dirty="0"/>
              <a:t> </a:t>
            </a:r>
            <a:r>
              <a:rPr lang="en-GB" dirty="0" err="1"/>
              <a:t>yaşanmıştır</a:t>
            </a:r>
            <a:r>
              <a:rPr lang="en-GB" dirty="0"/>
              <a:t>? </a:t>
            </a:r>
            <a:r>
              <a:rPr lang="en-GB" dirty="0" err="1"/>
              <a:t>Hayatımızı</a:t>
            </a:r>
            <a:r>
              <a:rPr lang="en-GB" dirty="0"/>
              <a:t> </a:t>
            </a:r>
            <a:r>
              <a:rPr lang="en-GB" dirty="0" err="1"/>
              <a:t>nasıl</a:t>
            </a:r>
            <a:r>
              <a:rPr lang="en-GB" dirty="0"/>
              <a:t> </a:t>
            </a:r>
            <a:r>
              <a:rPr lang="en-GB" dirty="0" err="1"/>
              <a:t>etkiler</a:t>
            </a:r>
            <a:r>
              <a:rPr lang="en-GB" dirty="0"/>
              <a:t>?</a:t>
            </a:r>
            <a:endParaRPr dirty="0"/>
          </a:p>
        </p:txBody>
      </p:sp>
      <p:sp>
        <p:nvSpPr>
          <p:cNvPr id="84" name="Google Shape;84;p13"/>
          <p:cNvSpPr txBox="1">
            <a:spLocks noGrp="1"/>
          </p:cNvSpPr>
          <p:nvPr>
            <p:ph type="ctrTitle" idx="18"/>
          </p:nvPr>
        </p:nvSpPr>
        <p:spPr>
          <a:xfrm>
            <a:off x="6820708" y="1901270"/>
            <a:ext cx="19743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400"/>
              <a:buNone/>
            </a:pPr>
            <a:r>
              <a:rPr lang="en-GB" dirty="0" err="1"/>
              <a:t>Kütüphane</a:t>
            </a:r>
            <a:r>
              <a:rPr lang="en-GB" dirty="0"/>
              <a:t> </a:t>
            </a:r>
            <a:r>
              <a:rPr lang="en-GB" dirty="0" err="1"/>
              <a:t>Tanıtımları</a:t>
            </a:r>
            <a:endParaRPr dirty="0"/>
          </a:p>
        </p:txBody>
      </p:sp>
      <p:sp>
        <p:nvSpPr>
          <p:cNvPr id="85" name="Google Shape;85;p13"/>
          <p:cNvSpPr txBox="1">
            <a:spLocks noGrp="1"/>
          </p:cNvSpPr>
          <p:nvPr>
            <p:ph type="subTitle" idx="19"/>
          </p:nvPr>
        </p:nvSpPr>
        <p:spPr>
          <a:xfrm>
            <a:off x="6820708" y="2356092"/>
            <a:ext cx="16743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900"/>
              <a:buNone/>
            </a:pPr>
            <a:r>
              <a:rPr lang="en-GB" dirty="0" err="1"/>
              <a:t>İlerleyen</a:t>
            </a:r>
            <a:r>
              <a:rPr lang="en-GB" dirty="0"/>
              <a:t> </a:t>
            </a:r>
            <a:r>
              <a:rPr lang="en-GB" dirty="0" err="1"/>
              <a:t>günlerde</a:t>
            </a:r>
            <a:r>
              <a:rPr lang="en-GB" dirty="0"/>
              <a:t> </a:t>
            </a:r>
            <a:r>
              <a:rPr lang="en-GB" dirty="0" err="1"/>
              <a:t>kullanacağımız</a:t>
            </a:r>
            <a:r>
              <a:rPr lang="en-GB" dirty="0"/>
              <a:t> </a:t>
            </a:r>
            <a:r>
              <a:rPr lang="en-GB" dirty="0" err="1"/>
              <a:t>kütüphanelerin</a:t>
            </a:r>
            <a:r>
              <a:rPr lang="en-GB" dirty="0"/>
              <a:t> </a:t>
            </a:r>
            <a:r>
              <a:rPr lang="en-GB" dirty="0" err="1"/>
              <a:t>tanıtım</a:t>
            </a:r>
            <a:r>
              <a:rPr lang="en-GB" dirty="0"/>
              <a:t>/</a:t>
            </a:r>
            <a:r>
              <a:rPr lang="en-GB" dirty="0" err="1"/>
              <a:t>kullanım</a:t>
            </a:r>
            <a:r>
              <a:rPr lang="en-GB" dirty="0"/>
              <a:t> </a:t>
            </a:r>
            <a:r>
              <a:rPr lang="en-GB" dirty="0" err="1"/>
              <a:t>dersleri</a:t>
            </a:r>
            <a:r>
              <a:rPr lang="en-GB" dirty="0"/>
              <a:t>.</a:t>
            </a:r>
            <a:endParaRPr dirty="0"/>
          </a:p>
        </p:txBody>
      </p:sp>
      <p:sp>
        <p:nvSpPr>
          <p:cNvPr id="86" name="Google Shape;86;p13"/>
          <p:cNvSpPr txBox="1">
            <a:spLocks noGrp="1"/>
          </p:cNvSpPr>
          <p:nvPr>
            <p:ph type="ctrTitle" idx="20"/>
          </p:nvPr>
        </p:nvSpPr>
        <p:spPr>
          <a:xfrm>
            <a:off x="6820708" y="2913528"/>
            <a:ext cx="1974300" cy="577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1400"/>
              <a:buNone/>
            </a:pPr>
            <a:r>
              <a:rPr lang="en-GB" dirty="0" err="1"/>
              <a:t>Soru</a:t>
            </a:r>
            <a:r>
              <a:rPr lang="en-GB" dirty="0"/>
              <a:t> &amp; </a:t>
            </a:r>
            <a:r>
              <a:rPr lang="en-GB" dirty="0" err="1"/>
              <a:t>Cevap</a:t>
            </a:r>
            <a:endParaRPr dirty="0"/>
          </a:p>
        </p:txBody>
      </p:sp>
      <p:sp>
        <p:nvSpPr>
          <p:cNvPr id="87" name="Google Shape;87;p13"/>
          <p:cNvSpPr txBox="1">
            <a:spLocks noGrp="1"/>
          </p:cNvSpPr>
          <p:nvPr>
            <p:ph type="subTitle" idx="21"/>
          </p:nvPr>
        </p:nvSpPr>
        <p:spPr>
          <a:xfrm>
            <a:off x="6820708" y="3368348"/>
            <a:ext cx="1674300" cy="57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900"/>
              <a:buNone/>
            </a:pPr>
            <a:r>
              <a:rPr lang="en-GB" dirty="0" err="1"/>
              <a:t>Soru</a:t>
            </a:r>
            <a:r>
              <a:rPr lang="en-GB" dirty="0"/>
              <a:t> &amp; </a:t>
            </a:r>
            <a:r>
              <a:rPr lang="en-GB" dirty="0" err="1"/>
              <a:t>Cevap</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a:extLst>
              <a:ext uri="{FF2B5EF4-FFF2-40B4-BE49-F238E27FC236}">
                <a16:creationId xmlns:a16="http://schemas.microsoft.com/office/drawing/2014/main" id="{D9E2952D-55F7-4CFA-847F-48FF915B1DF0}"/>
              </a:ext>
            </a:extLst>
          </p:cNvPr>
          <p:cNvPicPr>
            <a:picLocks noChangeAspect="1"/>
          </p:cNvPicPr>
          <p:nvPr/>
        </p:nvPicPr>
        <p:blipFill>
          <a:blip r:embed="rId6"/>
          <a:stretch>
            <a:fillRect/>
          </a:stretch>
        </p:blipFill>
        <p:spPr>
          <a:xfrm>
            <a:off x="1686187" y="1335449"/>
            <a:ext cx="5771626" cy="3657600"/>
          </a:xfrm>
          <a:prstGeom prst="rect">
            <a:avLst/>
          </a:prstGeom>
        </p:spPr>
      </p:pic>
      <p:sp>
        <p:nvSpPr>
          <p:cNvPr id="11" name="Google Shape;245;p30">
            <a:extLst>
              <a:ext uri="{FF2B5EF4-FFF2-40B4-BE49-F238E27FC236}">
                <a16:creationId xmlns:a16="http://schemas.microsoft.com/office/drawing/2014/main" id="{0F504DC3-1A3D-4B05-9C14-4CFAF7816BC8}"/>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a:solidFill>
                  <a:srgbClr val="000000"/>
                </a:solidFill>
                <a:latin typeface="Roboto Condensed Light"/>
                <a:ea typeface="Roboto Condensed Light"/>
                <a:cs typeface="Roboto Condensed Light"/>
                <a:sym typeface="Roboto Condensed Light"/>
              </a:rPr>
              <a:t>Basit Reflex </a:t>
            </a:r>
            <a:r>
              <a:rPr lang="en-GB" sz="1400" b="0" i="0" u="none" strike="noStrike" cap="none" dirty="0" err="1">
                <a:solidFill>
                  <a:srgbClr val="000000"/>
                </a:solidFill>
                <a:latin typeface="Roboto Condensed Light"/>
                <a:ea typeface="Roboto Condensed Light"/>
                <a:cs typeface="Roboto Condensed Light"/>
                <a:sym typeface="Roboto Condensed Light"/>
              </a:rPr>
              <a:t>Ajanı</a:t>
            </a:r>
            <a:endParaRPr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3017737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21</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1" name="Google Shape;245;p30">
            <a:extLst>
              <a:ext uri="{FF2B5EF4-FFF2-40B4-BE49-F238E27FC236}">
                <a16:creationId xmlns:a16="http://schemas.microsoft.com/office/drawing/2014/main" id="{0F504DC3-1A3D-4B05-9C14-4CFAF7816BC8}"/>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Hedef</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Odaklı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Ajan</a:t>
            </a:r>
            <a:endParaRPr dirty="0">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F14DE904-66BB-4509-8416-0C794C1EBF0F}"/>
              </a:ext>
            </a:extLst>
          </p:cNvPr>
          <p:cNvPicPr>
            <a:picLocks noChangeAspect="1"/>
          </p:cNvPicPr>
          <p:nvPr/>
        </p:nvPicPr>
        <p:blipFill>
          <a:blip r:embed="rId6"/>
          <a:stretch>
            <a:fillRect/>
          </a:stretch>
        </p:blipFill>
        <p:spPr>
          <a:xfrm>
            <a:off x="1635853" y="1307826"/>
            <a:ext cx="5872294" cy="3691156"/>
          </a:xfrm>
          <a:prstGeom prst="rect">
            <a:avLst/>
          </a:prstGeom>
        </p:spPr>
      </p:pic>
    </p:spTree>
    <p:extLst>
      <p:ext uri="{BB962C8B-B14F-4D97-AF65-F5344CB8AC3E}">
        <p14:creationId xmlns:p14="http://schemas.microsoft.com/office/powerpoint/2010/main" val="4442314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chemeClr val="dk2"/>
                </a:solidFill>
                <a:latin typeface="Arial"/>
                <a:ea typeface="Arial"/>
                <a:cs typeface="Arial"/>
                <a:sym typeface="Arial"/>
              </a:rPr>
              <a:t>22</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1" name="Google Shape;245;p30">
            <a:extLst>
              <a:ext uri="{FF2B5EF4-FFF2-40B4-BE49-F238E27FC236}">
                <a16:creationId xmlns:a16="http://schemas.microsoft.com/office/drawing/2014/main" id="{0F504DC3-1A3D-4B05-9C14-4CFAF7816BC8}"/>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Yarar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Odaklı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Ajan</a:t>
            </a:r>
            <a:endParaRPr dirty="0">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E8F280D1-8E89-4AB7-97F3-3FE073FD5EEC}"/>
              </a:ext>
            </a:extLst>
          </p:cNvPr>
          <p:cNvPicPr>
            <a:picLocks noChangeAspect="1"/>
          </p:cNvPicPr>
          <p:nvPr/>
        </p:nvPicPr>
        <p:blipFill>
          <a:blip r:embed="rId6"/>
          <a:stretch>
            <a:fillRect/>
          </a:stretch>
        </p:blipFill>
        <p:spPr>
          <a:xfrm>
            <a:off x="1686187" y="1335449"/>
            <a:ext cx="5771626" cy="3657600"/>
          </a:xfrm>
          <a:prstGeom prst="rect">
            <a:avLst/>
          </a:prstGeom>
        </p:spPr>
      </p:pic>
    </p:spTree>
    <p:extLst>
      <p:ext uri="{BB962C8B-B14F-4D97-AF65-F5344CB8AC3E}">
        <p14:creationId xmlns:p14="http://schemas.microsoft.com/office/powerpoint/2010/main" val="42969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23</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1" name="Google Shape;245;p30">
            <a:extLst>
              <a:ext uri="{FF2B5EF4-FFF2-40B4-BE49-F238E27FC236}">
                <a16:creationId xmlns:a16="http://schemas.microsoft.com/office/drawing/2014/main" id="{0F504DC3-1A3D-4B05-9C14-4CFAF7816BC8}"/>
              </a:ext>
            </a:extLst>
          </p:cNvPr>
          <p:cNvSpPr txBox="1"/>
          <p:nvPr/>
        </p:nvSpPr>
        <p:spPr>
          <a:xfrm>
            <a:off x="539526" y="93537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Öğrenme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Odaklı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Ajan</a:t>
            </a:r>
            <a:endParaRPr dirty="0">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1443E350-91C1-4111-9E41-838639CBAEE6}"/>
              </a:ext>
            </a:extLst>
          </p:cNvPr>
          <p:cNvPicPr>
            <a:picLocks noChangeAspect="1"/>
          </p:cNvPicPr>
          <p:nvPr/>
        </p:nvPicPr>
        <p:blipFill>
          <a:blip r:embed="rId6"/>
          <a:stretch>
            <a:fillRect/>
          </a:stretch>
        </p:blipFill>
        <p:spPr>
          <a:xfrm>
            <a:off x="2342486" y="1278929"/>
            <a:ext cx="5394076" cy="3720053"/>
          </a:xfrm>
          <a:prstGeom prst="rect">
            <a:avLst/>
          </a:prstGeom>
        </p:spPr>
      </p:pic>
    </p:spTree>
    <p:extLst>
      <p:ext uri="{BB962C8B-B14F-4D97-AF65-F5344CB8AC3E}">
        <p14:creationId xmlns:p14="http://schemas.microsoft.com/office/powerpoint/2010/main" val="22202174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24</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Bir </a:t>
            </a:r>
            <a:r>
              <a:rPr lang="en-GB" dirty="0" err="1">
                <a:latin typeface="Roboto Condensed Light"/>
                <a:ea typeface="Roboto Condensed Light"/>
                <a:cs typeface="Roboto Condensed Light"/>
                <a:sym typeface="Roboto Condensed Light"/>
              </a:rPr>
              <a:t>problemi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Ajan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temelli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çözümle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çözebilir</a:t>
            </a:r>
            <a:r>
              <a:rPr lang="en-GB" dirty="0">
                <a:latin typeface="Roboto Condensed Light"/>
                <a:ea typeface="Roboto Condensed Light"/>
                <a:cs typeface="Roboto Condensed Light"/>
                <a:sym typeface="Roboto Condensed Light"/>
              </a:rPr>
              <a:t> miyiz? </a:t>
            </a:r>
            <a:r>
              <a:rPr lang="en-GB" dirty="0" err="1">
                <a:latin typeface="Roboto Condensed Light"/>
                <a:ea typeface="Roboto Condensed Light"/>
                <a:cs typeface="Roboto Condensed Light"/>
                <a:sym typeface="Roboto Condensed Light"/>
              </a:rPr>
              <a:t>Örneklendirebilir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misiniz</a:t>
            </a:r>
            <a:r>
              <a:rPr lang="en-GB" dirty="0">
                <a:latin typeface="Roboto Condensed Light"/>
                <a:ea typeface="Roboto Condensed Light"/>
                <a:cs typeface="Roboto Condensed Light"/>
                <a:sym typeface="Roboto Condensed Light"/>
              </a:rPr>
              <a:t>?</a:t>
            </a:r>
            <a:endParaRPr dirty="0">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Tree>
    <p:extLst>
      <p:ext uri="{BB962C8B-B14F-4D97-AF65-F5344CB8AC3E}">
        <p14:creationId xmlns:p14="http://schemas.microsoft.com/office/powerpoint/2010/main" val="3090644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subTitle" idx="1"/>
          </p:nvPr>
        </p:nvSpPr>
        <p:spPr>
          <a:xfrm>
            <a:off x="2152500" y="3028254"/>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GB" dirty="0"/>
              <a:t>45 </a:t>
            </a:r>
            <a:r>
              <a:rPr lang="en-GB" dirty="0" err="1"/>
              <a:t>Dakika</a:t>
            </a:r>
            <a:endParaRPr dirty="0"/>
          </a:p>
        </p:txBody>
      </p:sp>
      <p:sp>
        <p:nvSpPr>
          <p:cNvPr id="260" name="Google Shape;260;p32"/>
          <p:cNvSpPr txBox="1">
            <a:spLocks noGrp="1"/>
          </p:cNvSpPr>
          <p:nvPr>
            <p:ph type="ctrTitle"/>
          </p:nvPr>
        </p:nvSpPr>
        <p:spPr>
          <a:xfrm flipH="1">
            <a:off x="1632514" y="1694404"/>
            <a:ext cx="5677897"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Öğle</a:t>
            </a:r>
            <a:r>
              <a:rPr lang="en-GB" dirty="0"/>
              <a:t> </a:t>
            </a:r>
            <a:r>
              <a:rPr lang="en-GB" dirty="0" err="1"/>
              <a:t>Arası</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extLst>
      <p:ext uri="{BB962C8B-B14F-4D97-AF65-F5344CB8AC3E}">
        <p14:creationId xmlns:p14="http://schemas.microsoft.com/office/powerpoint/2010/main" val="22344449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26</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5" name="Picture 4" descr="Diagram&#10;&#10;Description automatically generated">
            <a:extLst>
              <a:ext uri="{FF2B5EF4-FFF2-40B4-BE49-F238E27FC236}">
                <a16:creationId xmlns:a16="http://schemas.microsoft.com/office/drawing/2014/main" id="{DA76F014-6F7E-4CEA-A725-4673873D4C8A}"/>
              </a:ext>
            </a:extLst>
          </p:cNvPr>
          <p:cNvPicPr>
            <a:picLocks noChangeAspect="1"/>
          </p:cNvPicPr>
          <p:nvPr/>
        </p:nvPicPr>
        <p:blipFill>
          <a:blip r:embed="rId6"/>
          <a:stretch>
            <a:fillRect/>
          </a:stretch>
        </p:blipFill>
        <p:spPr>
          <a:xfrm>
            <a:off x="1440796" y="1130463"/>
            <a:ext cx="6507682" cy="3423608"/>
          </a:xfrm>
          <a:prstGeom prst="rect">
            <a:avLst/>
          </a:prstGeom>
        </p:spPr>
      </p:pic>
      <p:sp>
        <p:nvSpPr>
          <p:cNvPr id="13" name="Google Shape;245;p30">
            <a:extLst>
              <a:ext uri="{FF2B5EF4-FFF2-40B4-BE49-F238E27FC236}">
                <a16:creationId xmlns:a16="http://schemas.microsoft.com/office/drawing/2014/main" id="{58AA8FD6-9640-4071-9E8B-FC8668A00977}"/>
              </a:ext>
            </a:extLst>
          </p:cNvPr>
          <p:cNvSpPr txBox="1"/>
          <p:nvPr/>
        </p:nvSpPr>
        <p:spPr>
          <a:xfrm>
            <a:off x="1589758" y="4554071"/>
            <a:ext cx="6358720" cy="430857"/>
          </a:xfrm>
          <a:prstGeom prst="rect">
            <a:avLst/>
          </a:prstGeom>
          <a:noFill/>
          <a:ln>
            <a:noFill/>
          </a:ln>
        </p:spPr>
        <p:txBody>
          <a:bodyPr spcFirstLastPara="1" wrap="square" lIns="91425" tIns="91425" rIns="91425" bIns="91425" anchor="t" anchorCtr="0">
            <a:spAutoFit/>
          </a:bodyPr>
          <a:lstStyle/>
          <a:p>
            <a:pPr marL="139700" marR="0" lvl="0" algn="l" rtl="0">
              <a:lnSpc>
                <a:spcPct val="100000"/>
              </a:lnSpc>
              <a:spcBef>
                <a:spcPts val="0"/>
              </a:spcBef>
              <a:spcAft>
                <a:spcPts val="0"/>
              </a:spcAft>
              <a:buClr>
                <a:srgbClr val="000000"/>
              </a:buClr>
              <a:buSzPts val="1400"/>
            </a:pPr>
            <a:r>
              <a:rPr lang="en-GB" sz="800" dirty="0">
                <a:latin typeface="Roboto Condensed Light"/>
                <a:ea typeface="Roboto Condensed Light"/>
                <a:cs typeface="Roboto Condensed Light"/>
                <a:sym typeface="Roboto Condensed Light"/>
              </a:rPr>
              <a:t>Ref: </a:t>
            </a:r>
            <a:r>
              <a:rPr lang="en-GB" sz="800" dirty="0">
                <a:latin typeface="Roboto Condensed Light"/>
                <a:ea typeface="Roboto Condensed Light"/>
                <a:cs typeface="Roboto Condensed Light"/>
                <a:sym typeface="Roboto Condensed Light"/>
                <a:hlinkClick r:id="rId7"/>
              </a:rPr>
              <a:t>https://www.researchgate.net/figure/NMT-AI-and-Deep-Learning-using-neural-networks-adapted-from-Antonio-Grasso-as-quoted_fig1_336486640</a:t>
            </a:r>
            <a:endParaRPr lang="en-GB" sz="800" dirty="0">
              <a:latin typeface="Roboto Condensed Light"/>
              <a:ea typeface="Roboto Condensed Light"/>
              <a:cs typeface="Roboto Condensed Light"/>
              <a:sym typeface="Roboto Condensed Light"/>
            </a:endParaRPr>
          </a:p>
          <a:p>
            <a:pPr marL="139700" marR="0" lvl="0" algn="l" rtl="0">
              <a:lnSpc>
                <a:spcPct val="100000"/>
              </a:lnSpc>
              <a:spcBef>
                <a:spcPts val="0"/>
              </a:spcBef>
              <a:spcAft>
                <a:spcPts val="0"/>
              </a:spcAft>
              <a:buClr>
                <a:srgbClr val="000000"/>
              </a:buClr>
              <a:buSzPts val="1400"/>
            </a:pPr>
            <a:endParaRPr lang="en-GB" sz="800"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3255163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27</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1908184"/>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Yapay</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zeka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özet</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olarak</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bir</a:t>
            </a:r>
            <a:r>
              <a:rPr lang="en-GB" sz="1400" b="0" i="0" u="none" strike="noStrike" cap="none" dirty="0">
                <a:solidFill>
                  <a:srgbClr val="000000"/>
                </a:solidFill>
                <a:latin typeface="Roboto Condensed Light"/>
                <a:ea typeface="Roboto Condensed Light"/>
                <a:cs typeface="Roboto Condensed Light"/>
                <a:sym typeface="Roboto Condensed Light"/>
              </a:rPr>
              <a:t> problem </a:t>
            </a:r>
            <a:r>
              <a:rPr lang="en-GB" sz="1400" b="0" i="0" u="none" strike="noStrike" cap="none" dirty="0" err="1">
                <a:solidFill>
                  <a:srgbClr val="000000"/>
                </a:solidFill>
                <a:latin typeface="Roboto Condensed Light"/>
                <a:ea typeface="Roboto Condensed Light"/>
                <a:cs typeface="Roboto Condensed Light"/>
                <a:sym typeface="Roboto Condensed Light"/>
              </a:rPr>
              <a:t>çözülmesini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sağlayan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araçlar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bütünüdür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Bu yüzden, problem </a:t>
            </a:r>
            <a:r>
              <a:rPr lang="en-GB" dirty="0" err="1">
                <a:latin typeface="Roboto Condensed Light"/>
                <a:ea typeface="Roboto Condensed Light"/>
                <a:cs typeface="Roboto Condensed Light"/>
                <a:sym typeface="Roboto Condensed Light"/>
              </a:rPr>
              <a:t>çözülmeye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başlanmadan</a:t>
            </a:r>
            <a:r>
              <a:rPr lang="en-GB" dirty="0">
                <a:latin typeface="Roboto Condensed Light"/>
                <a:ea typeface="Roboto Condensed Light"/>
                <a:cs typeface="Roboto Condensed Light"/>
                <a:sym typeface="Roboto Condensed Light"/>
              </a:rPr>
              <a:t> önce, </a:t>
            </a:r>
            <a:r>
              <a:rPr lang="en-GB" dirty="0" err="1">
                <a:latin typeface="Roboto Condensed Light"/>
                <a:ea typeface="Roboto Condensed Light"/>
                <a:cs typeface="Roboto Condensed Light"/>
                <a:sym typeface="Roboto Condensed Light"/>
              </a:rPr>
              <a:t>problemin</a:t>
            </a:r>
            <a:r>
              <a:rPr lang="en-GB" dirty="0">
                <a:latin typeface="Roboto Condensed Light"/>
                <a:ea typeface="Roboto Condensed Light"/>
                <a:cs typeface="Roboto Condensed Light"/>
                <a:sym typeface="Roboto Condensed Light"/>
              </a:rPr>
              <a:t> ne </a:t>
            </a:r>
            <a:r>
              <a:rPr lang="en-GB" dirty="0" err="1">
                <a:latin typeface="Roboto Condensed Light"/>
                <a:ea typeface="Roboto Condensed Light"/>
                <a:cs typeface="Roboto Condensed Light"/>
                <a:sym typeface="Roboto Condensed Light"/>
              </a:rPr>
              <a:t>olduğunun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iyice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anlaşılması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gerekmektedir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Örnek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-&gt; </a:t>
            </a:r>
            <a:r>
              <a:rPr lang="en-GB" dirty="0" err="1">
                <a:latin typeface="Roboto Condensed Light"/>
                <a:ea typeface="Roboto Condensed Light"/>
                <a:cs typeface="Roboto Condensed Light"/>
                <a:sym typeface="Roboto Condensed Light"/>
              </a:rPr>
              <a:t>Elimizde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ev</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fiyatları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ve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metrekare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büyüklükleri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bulunuyor</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İncelediğimiz</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evin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fiyatının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ucuz</a:t>
            </a:r>
            <a:r>
              <a:rPr lang="en-GB" dirty="0">
                <a:latin typeface="Roboto Condensed Light"/>
                <a:ea typeface="Roboto Condensed Light"/>
                <a:cs typeface="Roboto Condensed Light"/>
                <a:sym typeface="Roboto Condensed Light"/>
              </a:rPr>
              <a:t>” mu </a:t>
            </a:r>
            <a:r>
              <a:rPr lang="en-GB" dirty="0" err="1">
                <a:latin typeface="Roboto Condensed Light"/>
                <a:ea typeface="Roboto Condensed Light"/>
                <a:cs typeface="Roboto Condensed Light"/>
                <a:sym typeface="Roboto Condensed Light"/>
              </a:rPr>
              <a:t>yoksa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pahalı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olduğunu</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bulmaya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çalışıyoruz</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Yoksa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evin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gerçek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değerinin</a:t>
            </a:r>
            <a:r>
              <a:rPr lang="en-GB" dirty="0">
                <a:latin typeface="Roboto Condensed Light"/>
                <a:ea typeface="Roboto Condensed Light"/>
                <a:cs typeface="Roboto Condensed Light"/>
                <a:sym typeface="Roboto Condensed Light"/>
              </a:rPr>
              <a:t>” o </a:t>
            </a:r>
            <a:r>
              <a:rPr lang="en-GB" dirty="0" err="1">
                <a:latin typeface="Roboto Condensed Light"/>
                <a:ea typeface="Roboto Condensed Light"/>
                <a:cs typeface="Roboto Condensed Light"/>
                <a:sym typeface="Roboto Condensed Light"/>
              </a:rPr>
              <a:t>fiyat</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olduğunu</a:t>
            </a:r>
            <a:r>
              <a:rPr lang="en-GB" dirty="0">
                <a:latin typeface="Roboto Condensed Light"/>
                <a:ea typeface="Roboto Condensed Light"/>
                <a:cs typeface="Roboto Condensed Light"/>
                <a:sym typeface="Roboto Condensed Light"/>
              </a:rPr>
              <a:t> mu?</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Bu </a:t>
            </a:r>
            <a:r>
              <a:rPr lang="en-GB" dirty="0" err="1">
                <a:latin typeface="Roboto Condensed Light"/>
                <a:ea typeface="Roboto Condensed Light"/>
                <a:cs typeface="Roboto Condensed Light"/>
                <a:sym typeface="Roboto Condensed Light"/>
              </a:rPr>
              <a:t>açıdan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bakıldığında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elimizde</a:t>
            </a:r>
            <a:r>
              <a:rPr lang="en-GB" dirty="0">
                <a:latin typeface="Roboto Condensed Light"/>
                <a:ea typeface="Roboto Condensed Light"/>
                <a:cs typeface="Roboto Condensed Light"/>
                <a:sym typeface="Roboto Condensed Light"/>
              </a:rPr>
              <a:t> iki </a:t>
            </a:r>
            <a:r>
              <a:rPr lang="en-GB" dirty="0" err="1">
                <a:latin typeface="Roboto Condensed Light"/>
                <a:ea typeface="Roboto Condensed Light"/>
                <a:cs typeface="Roboto Condensed Light"/>
                <a:sym typeface="Roboto Condensed Light"/>
              </a:rPr>
              <a:t>farklı</a:t>
            </a:r>
            <a:r>
              <a:rPr lang="en-GB" dirty="0">
                <a:latin typeface="Roboto Condensed Light"/>
                <a:ea typeface="Roboto Condensed Light"/>
                <a:cs typeface="Roboto Condensed Light"/>
                <a:sym typeface="Roboto Condensed Light"/>
              </a:rPr>
              <a:t> problem mevcut.</a:t>
            </a: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Tree>
    <p:extLst>
      <p:ext uri="{BB962C8B-B14F-4D97-AF65-F5344CB8AC3E}">
        <p14:creationId xmlns:p14="http://schemas.microsoft.com/office/powerpoint/2010/main" val="12022174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28</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1261854"/>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Yapay</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zeka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özet</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olarak</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bir</a:t>
            </a:r>
            <a:r>
              <a:rPr lang="en-GB" sz="1400" b="0" i="0" u="none" strike="noStrike" cap="none" dirty="0">
                <a:solidFill>
                  <a:srgbClr val="000000"/>
                </a:solidFill>
                <a:latin typeface="Roboto Condensed Light"/>
                <a:ea typeface="Roboto Condensed Light"/>
                <a:cs typeface="Roboto Condensed Light"/>
                <a:sym typeface="Roboto Condensed Light"/>
              </a:rPr>
              <a:t> problem </a:t>
            </a:r>
            <a:r>
              <a:rPr lang="en-GB" sz="1400" b="0" i="0" u="none" strike="noStrike" cap="none" dirty="0" err="1">
                <a:solidFill>
                  <a:srgbClr val="000000"/>
                </a:solidFill>
                <a:latin typeface="Roboto Condensed Light"/>
                <a:ea typeface="Roboto Condensed Light"/>
                <a:cs typeface="Roboto Condensed Light"/>
                <a:sym typeface="Roboto Condensed Light"/>
              </a:rPr>
              <a:t>çözülmesini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sağlayan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araçlar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bütünüdür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dirty="0">
                <a:latin typeface="Roboto Condensed Light"/>
                <a:ea typeface="Roboto Condensed Light"/>
                <a:cs typeface="Roboto Condensed Light"/>
                <a:sym typeface="Roboto Condensed Light"/>
              </a:rPr>
              <a:t>Bu yüzden, problem </a:t>
            </a:r>
            <a:r>
              <a:rPr lang="en-GB" dirty="0" err="1">
                <a:latin typeface="Roboto Condensed Light"/>
                <a:ea typeface="Roboto Condensed Light"/>
                <a:cs typeface="Roboto Condensed Light"/>
                <a:sym typeface="Roboto Condensed Light"/>
              </a:rPr>
              <a:t>çözülmeye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başlanmadan</a:t>
            </a:r>
            <a:r>
              <a:rPr lang="en-GB" dirty="0">
                <a:latin typeface="Roboto Condensed Light"/>
                <a:ea typeface="Roboto Condensed Light"/>
                <a:cs typeface="Roboto Condensed Light"/>
                <a:sym typeface="Roboto Condensed Light"/>
              </a:rPr>
              <a:t> önce, </a:t>
            </a:r>
            <a:r>
              <a:rPr lang="en-GB" dirty="0" err="1">
                <a:latin typeface="Roboto Condensed Light"/>
                <a:ea typeface="Roboto Condensed Light"/>
                <a:cs typeface="Roboto Condensed Light"/>
                <a:sym typeface="Roboto Condensed Light"/>
              </a:rPr>
              <a:t>problemin</a:t>
            </a:r>
            <a:r>
              <a:rPr lang="en-GB" dirty="0">
                <a:latin typeface="Roboto Condensed Light"/>
                <a:ea typeface="Roboto Condensed Light"/>
                <a:cs typeface="Roboto Condensed Light"/>
                <a:sym typeface="Roboto Condensed Light"/>
              </a:rPr>
              <a:t> ne </a:t>
            </a:r>
            <a:r>
              <a:rPr lang="en-GB" dirty="0" err="1">
                <a:latin typeface="Roboto Condensed Light"/>
                <a:ea typeface="Roboto Condensed Light"/>
                <a:cs typeface="Roboto Condensed Light"/>
                <a:sym typeface="Roboto Condensed Light"/>
              </a:rPr>
              <a:t>olduğunun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iyice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anlaşılması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gerekmektedir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Örnek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-&gt; </a:t>
            </a:r>
            <a:r>
              <a:rPr lang="en-GB" dirty="0" err="1">
                <a:latin typeface="Roboto Condensed Light"/>
                <a:ea typeface="Roboto Condensed Light"/>
                <a:cs typeface="Roboto Condensed Light"/>
                <a:sym typeface="Roboto Condensed Light"/>
              </a:rPr>
              <a:t>Elimizde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ev</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fiyatları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ve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metrekare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büyüklükleri</a:t>
            </a:r>
            <a:r>
              <a:rPr lang="en-GB" dirty="0">
                <a:latin typeface="Roboto Condensed Light"/>
                <a:ea typeface="Roboto Condensed Light"/>
                <a:cs typeface="Roboto Condensed Light"/>
                <a:sym typeface="Roboto Condensed Light"/>
              </a:rPr>
              <a:t> </a:t>
            </a:r>
            <a:r>
              <a:rPr lang="en-GB" b="1" dirty="0">
                <a:latin typeface="Roboto Condensed Light"/>
                <a:ea typeface="Roboto Condensed Light"/>
                <a:cs typeface="Roboto Condensed Light"/>
                <a:sym typeface="Roboto Condensed Light"/>
              </a:rPr>
              <a:t>“</a:t>
            </a:r>
            <a:r>
              <a:rPr lang="en-GB" b="1" dirty="0" err="1">
                <a:latin typeface="Roboto Condensed Light"/>
                <a:ea typeface="Roboto Condensed Light"/>
                <a:cs typeface="Roboto Condensed Light"/>
                <a:sym typeface="Roboto Condensed Light"/>
              </a:rPr>
              <a:t>sadece</a:t>
            </a:r>
            <a:r>
              <a:rPr lang="en-GB" b="1" dirty="0">
                <a:latin typeface="Roboto Condensed Light"/>
                <a:ea typeface="Roboto Condensed Light"/>
                <a:cs typeface="Roboto Condensed Light"/>
                <a:sym typeface="Roboto Condensed Light"/>
              </a:rPr>
              <a:t> 1 </a:t>
            </a:r>
            <a:r>
              <a:rPr lang="en-GB" b="1" dirty="0" err="1">
                <a:latin typeface="Roboto Condensed Light"/>
                <a:ea typeface="Roboto Condensed Light"/>
                <a:cs typeface="Roboto Condensed Light"/>
                <a:sym typeface="Roboto Condensed Light"/>
              </a:rPr>
              <a:t>ev</a:t>
            </a:r>
            <a:r>
              <a:rPr lang="en-GB" b="1" dirty="0">
                <a:latin typeface="Roboto Condensed Light"/>
                <a:ea typeface="Roboto Condensed Light"/>
                <a:cs typeface="Roboto Condensed Light"/>
                <a:sym typeface="Roboto Condensed Light"/>
              </a:rPr>
              <a:t> için”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bulunuyorsa</a:t>
            </a:r>
            <a:r>
              <a:rPr lang="en-GB" dirty="0">
                <a:latin typeface="Roboto Condensed Light"/>
                <a:ea typeface="Roboto Condensed Light"/>
                <a:cs typeface="Roboto Condensed Light"/>
                <a:sym typeface="Roboto Condensed Light"/>
              </a:rPr>
              <a:t>.</a:t>
            </a: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Tree>
    <p:extLst>
      <p:ext uri="{BB962C8B-B14F-4D97-AF65-F5344CB8AC3E}">
        <p14:creationId xmlns:p14="http://schemas.microsoft.com/office/powerpoint/2010/main" val="977212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2</a:t>
            </a:r>
            <a:r>
              <a:rPr lang="tr-TR" dirty="0">
                <a:solidFill>
                  <a:schemeClr val="dk2"/>
                </a:solidFill>
              </a:rPr>
              <a:t>9</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3" name="Picture 2">
            <a:extLst>
              <a:ext uri="{FF2B5EF4-FFF2-40B4-BE49-F238E27FC236}">
                <a16:creationId xmlns:a16="http://schemas.microsoft.com/office/drawing/2014/main" id="{B6C7E765-1AAC-40B2-89BE-2DB9314F1822}"/>
              </a:ext>
            </a:extLst>
          </p:cNvPr>
          <p:cNvPicPr>
            <a:picLocks noChangeAspect="1"/>
          </p:cNvPicPr>
          <p:nvPr/>
        </p:nvPicPr>
        <p:blipFill>
          <a:blip r:embed="rId6"/>
          <a:stretch>
            <a:fillRect/>
          </a:stretch>
        </p:blipFill>
        <p:spPr>
          <a:xfrm>
            <a:off x="1535185" y="1216083"/>
            <a:ext cx="6073629" cy="2994870"/>
          </a:xfrm>
          <a:prstGeom prst="rect">
            <a:avLst/>
          </a:prstGeom>
        </p:spPr>
      </p:pic>
    </p:spTree>
    <p:extLst>
      <p:ext uri="{BB962C8B-B14F-4D97-AF65-F5344CB8AC3E}">
        <p14:creationId xmlns:p14="http://schemas.microsoft.com/office/powerpoint/2010/main" val="3986164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txBox="1">
            <a:spLocks noGrp="1"/>
          </p:cNvSpPr>
          <p:nvPr>
            <p:ph type="ctrTitle"/>
          </p:nvPr>
        </p:nvSpPr>
        <p:spPr>
          <a:xfrm flipH="1">
            <a:off x="1147648" y="3085150"/>
            <a:ext cx="7891027" cy="1022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400"/>
              <a:buNone/>
            </a:pPr>
            <a:r>
              <a:rPr lang="en-GB" dirty="0" err="1"/>
              <a:t>Tanışma</a:t>
            </a:r>
            <a:r>
              <a:rPr lang="en-GB" dirty="0"/>
              <a:t>, </a:t>
            </a:r>
            <a:r>
              <a:rPr lang="en-GB" dirty="0" err="1"/>
              <a:t>İçerik</a:t>
            </a:r>
            <a:r>
              <a:rPr lang="en-GB" dirty="0"/>
              <a:t> </a:t>
            </a:r>
            <a:r>
              <a:rPr lang="en-GB" dirty="0" err="1"/>
              <a:t>ve</a:t>
            </a:r>
            <a:r>
              <a:rPr lang="en-GB" dirty="0"/>
              <a:t> </a:t>
            </a:r>
            <a:r>
              <a:rPr lang="en-GB" dirty="0" err="1"/>
              <a:t>İşleyişin</a:t>
            </a:r>
            <a:r>
              <a:rPr lang="en-GB" dirty="0"/>
              <a:t> </a:t>
            </a:r>
            <a:r>
              <a:rPr lang="en-GB" dirty="0" err="1"/>
              <a:t>Anlatımı</a:t>
            </a:r>
            <a:endParaRPr lang="en-GB" dirty="0"/>
          </a:p>
        </p:txBody>
      </p:sp>
      <p:sp>
        <p:nvSpPr>
          <p:cNvPr id="96" name="Google Shape;96;p14"/>
          <p:cNvSpPr txBox="1">
            <a:spLocks noGrp="1"/>
          </p:cNvSpPr>
          <p:nvPr>
            <p:ph type="title" idx="2"/>
          </p:nvPr>
        </p:nvSpPr>
        <p:spPr>
          <a:xfrm flipH="1">
            <a:off x="1147579" y="2323850"/>
            <a:ext cx="2979300" cy="754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600"/>
              <a:buNone/>
            </a:pPr>
            <a:r>
              <a:rPr lang="tr-TR">
                <a:solidFill>
                  <a:srgbClr val="C3996C"/>
                </a:solidFill>
              </a:rPr>
              <a:t>01</a:t>
            </a:r>
            <a:endParaRPr>
              <a:solidFill>
                <a:srgbClr val="C3996C"/>
              </a:solidFill>
            </a:endParaRPr>
          </a:p>
        </p:txBody>
      </p:sp>
      <p:cxnSp>
        <p:nvCxnSpPr>
          <p:cNvPr id="97" name="Google Shape;97;p14"/>
          <p:cNvCxnSpPr/>
          <p:nvPr/>
        </p:nvCxnSpPr>
        <p:spPr>
          <a:xfrm>
            <a:off x="0" y="4028275"/>
            <a:ext cx="15615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1261854"/>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Yapay</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Zeka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modellerinde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birden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fazla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öğrenme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çeşidi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mevcuttur</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Bunları</a:t>
            </a:r>
            <a:r>
              <a:rPr lang="en-GB" sz="1400" b="0" i="0" u="none" strike="noStrike" cap="none" dirty="0">
                <a:solidFill>
                  <a:srgbClr val="000000"/>
                </a:solidFill>
                <a:latin typeface="Roboto Condensed Light"/>
                <a:ea typeface="Roboto Condensed Light"/>
                <a:cs typeface="Roboto Condensed Light"/>
                <a:sym typeface="Roboto Condensed Light"/>
              </a:rPr>
              <a:t>:</a:t>
            </a:r>
            <a:br>
              <a:rPr lang="en-GB" sz="1400" b="0" i="0" u="none" strike="noStrike" cap="none" dirty="0">
                <a:solidFill>
                  <a:srgbClr val="000000"/>
                </a:solidFill>
                <a:latin typeface="Roboto Condensed Light"/>
                <a:ea typeface="Roboto Condensed Light"/>
                <a:cs typeface="Roboto Condensed Light"/>
                <a:sym typeface="Roboto Condensed Light"/>
              </a:rPr>
            </a:br>
            <a:r>
              <a:rPr lang="en-GB" sz="1400" b="0" i="0" u="none" strike="noStrike" cap="none" dirty="0">
                <a:solidFill>
                  <a:srgbClr val="000000"/>
                </a:solidFill>
                <a:latin typeface="Roboto Condensed Light"/>
                <a:ea typeface="Roboto Condensed Light"/>
                <a:cs typeface="Roboto Condensed Light"/>
                <a:sym typeface="Roboto Condensed Light"/>
              </a:rPr>
              <a:t>- Supervised Learning (</a:t>
            </a:r>
            <a:r>
              <a:rPr lang="en-GB" sz="1400" b="0" i="0" u="none" strike="noStrike" cap="none" dirty="0" err="1">
                <a:solidFill>
                  <a:srgbClr val="000000"/>
                </a:solidFill>
                <a:latin typeface="Roboto Condensed Light"/>
                <a:ea typeface="Roboto Condensed Light"/>
                <a:cs typeface="Roboto Condensed Light"/>
                <a:sym typeface="Roboto Condensed Light"/>
              </a:rPr>
              <a:t>Gözetimli</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Öğrenme</a:t>
            </a:r>
            <a:r>
              <a:rPr lang="en-GB" sz="1400" b="0" i="0" u="none" strike="noStrike" cap="none" dirty="0">
                <a:solidFill>
                  <a:srgbClr val="000000"/>
                </a:solidFill>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r>
              <a:rPr lang="en-GB" dirty="0">
                <a:latin typeface="Roboto Condensed Light"/>
                <a:ea typeface="Roboto Condensed Light"/>
                <a:cs typeface="Roboto Condensed Light"/>
                <a:sym typeface="Roboto Condensed Light"/>
              </a:rPr>
              <a:t>- Unsupervised Learning (</a:t>
            </a:r>
            <a:r>
              <a:rPr lang="en-GB" dirty="0" err="1">
                <a:latin typeface="Roboto Condensed Light"/>
                <a:ea typeface="Roboto Condensed Light"/>
                <a:cs typeface="Roboto Condensed Light"/>
                <a:sym typeface="Roboto Condensed Light"/>
              </a:rPr>
              <a:t>Gözetimsiz</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Öğrenme</a:t>
            </a:r>
            <a:r>
              <a:rPr lang="en-GB" dirty="0">
                <a:latin typeface="Roboto Condensed Light"/>
                <a:ea typeface="Roboto Condensed Light"/>
                <a:cs typeface="Roboto Condensed Light"/>
                <a:sym typeface="Roboto Condensed Light"/>
              </a:rPr>
              <a:t>)</a:t>
            </a:r>
            <a:br>
              <a:rPr lang="en-GB" dirty="0">
                <a:latin typeface="Roboto Condensed Light"/>
                <a:ea typeface="Roboto Condensed Light"/>
                <a:cs typeface="Roboto Condensed Light"/>
                <a:sym typeface="Roboto Condensed Light"/>
              </a:rPr>
            </a:br>
            <a:br>
              <a:rPr lang="en-GB" dirty="0">
                <a:latin typeface="Roboto Condensed Light"/>
                <a:ea typeface="Roboto Condensed Light"/>
                <a:cs typeface="Roboto Condensed Light"/>
                <a:sym typeface="Roboto Condensed Light"/>
              </a:rPr>
            </a:br>
            <a:r>
              <a:rPr lang="en-GB" dirty="0" err="1">
                <a:latin typeface="Roboto Condensed Light"/>
                <a:ea typeface="Roboto Condensed Light"/>
                <a:cs typeface="Roboto Condensed Light"/>
                <a:sym typeface="Roboto Condensed Light"/>
              </a:rPr>
              <a:t>olarak</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ikiye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ayırabiliriz</a:t>
            </a:r>
            <a:r>
              <a:rPr lang="en-GB" dirty="0">
                <a:latin typeface="Roboto Condensed Light"/>
                <a:ea typeface="Roboto Condensed Light"/>
                <a:cs typeface="Roboto Condensed Light"/>
                <a:sym typeface="Roboto Condensed Light"/>
              </a:rPr>
              <a:t>.</a:t>
            </a:r>
            <a:endParaRPr lang="en-GB" sz="1400" b="0" i="0" u="none" strike="noStrike" cap="none" dirty="0">
              <a:solidFill>
                <a:srgbClr val="000000"/>
              </a:solidFill>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Tree>
    <p:extLst>
      <p:ext uri="{BB962C8B-B14F-4D97-AF65-F5344CB8AC3E}">
        <p14:creationId xmlns:p14="http://schemas.microsoft.com/office/powerpoint/2010/main" val="30743356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31</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Supervised Learning’de, elimizdeki veri formatı aşağıdaki gibi olabilir: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1C125239-5C09-4FEA-8997-33AC25249E07}"/>
              </a:ext>
            </a:extLst>
          </p:cNvPr>
          <p:cNvPicPr>
            <a:picLocks noChangeAspect="1"/>
          </p:cNvPicPr>
          <p:nvPr/>
        </p:nvPicPr>
        <p:blipFill>
          <a:blip r:embed="rId6"/>
          <a:stretch>
            <a:fillRect/>
          </a:stretch>
        </p:blipFill>
        <p:spPr>
          <a:xfrm>
            <a:off x="2306972" y="2571750"/>
            <a:ext cx="4530055" cy="562062"/>
          </a:xfrm>
          <a:prstGeom prst="rect">
            <a:avLst/>
          </a:prstGeom>
        </p:spPr>
      </p:pic>
    </p:spTree>
    <p:extLst>
      <p:ext uri="{BB962C8B-B14F-4D97-AF65-F5344CB8AC3E}">
        <p14:creationId xmlns:p14="http://schemas.microsoft.com/office/powerpoint/2010/main" val="33446618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32</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Supervised Learning’de, elimizdeki veri formatı aşağıdaki gibi olabilir: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2EF1E55D-7BA7-405B-B602-60518C04137B}"/>
              </a:ext>
            </a:extLst>
          </p:cNvPr>
          <p:cNvPicPr>
            <a:picLocks noChangeAspect="1"/>
          </p:cNvPicPr>
          <p:nvPr/>
        </p:nvPicPr>
        <p:blipFill>
          <a:blip r:embed="rId6"/>
          <a:stretch>
            <a:fillRect/>
          </a:stretch>
        </p:blipFill>
        <p:spPr>
          <a:xfrm>
            <a:off x="2586082" y="1955062"/>
            <a:ext cx="1380043" cy="2341669"/>
          </a:xfrm>
          <a:prstGeom prst="rect">
            <a:avLst/>
          </a:prstGeom>
        </p:spPr>
      </p:pic>
      <p:pic>
        <p:nvPicPr>
          <p:cNvPr id="6" name="Picture 5">
            <a:extLst>
              <a:ext uri="{FF2B5EF4-FFF2-40B4-BE49-F238E27FC236}">
                <a16:creationId xmlns:a16="http://schemas.microsoft.com/office/drawing/2014/main" id="{C97CF8BC-BAC3-4E99-9AC3-9F93753411EC}"/>
              </a:ext>
            </a:extLst>
          </p:cNvPr>
          <p:cNvPicPr>
            <a:picLocks noChangeAspect="1"/>
          </p:cNvPicPr>
          <p:nvPr/>
        </p:nvPicPr>
        <p:blipFill>
          <a:blip r:embed="rId7"/>
          <a:stretch>
            <a:fillRect/>
          </a:stretch>
        </p:blipFill>
        <p:spPr>
          <a:xfrm>
            <a:off x="4572000" y="1953344"/>
            <a:ext cx="1411378" cy="2343387"/>
          </a:xfrm>
          <a:prstGeom prst="rect">
            <a:avLst/>
          </a:prstGeom>
        </p:spPr>
      </p:pic>
    </p:spTree>
    <p:extLst>
      <p:ext uri="{BB962C8B-B14F-4D97-AF65-F5344CB8AC3E}">
        <p14:creationId xmlns:p14="http://schemas.microsoft.com/office/powerpoint/2010/main" val="15467264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33</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Supervised Learning’de, elimizdeki veri formatı aşağıdaki gibi olabilir: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18" name="Picture 17" descr="A picture containing indoor, light, dark&#10;&#10;Description automatically generated">
            <a:extLst>
              <a:ext uri="{FF2B5EF4-FFF2-40B4-BE49-F238E27FC236}">
                <a16:creationId xmlns:a16="http://schemas.microsoft.com/office/drawing/2014/main" id="{FFF0771A-2056-4373-A042-C3177A577F80}"/>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458491" y="1898873"/>
            <a:ext cx="4227018" cy="2796877"/>
          </a:xfrm>
          <a:prstGeom prst="rect">
            <a:avLst/>
          </a:prstGeom>
        </p:spPr>
      </p:pic>
    </p:spTree>
    <p:extLst>
      <p:ext uri="{BB962C8B-B14F-4D97-AF65-F5344CB8AC3E}">
        <p14:creationId xmlns:p14="http://schemas.microsoft.com/office/powerpoint/2010/main" val="35956494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34</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Supervised Learning’de, elimizdeki veri formatı aşağıdaki gibi olabilir: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1C125239-5C09-4FEA-8997-33AC25249E07}"/>
              </a:ext>
            </a:extLst>
          </p:cNvPr>
          <p:cNvPicPr>
            <a:picLocks noChangeAspect="1"/>
          </p:cNvPicPr>
          <p:nvPr/>
        </p:nvPicPr>
        <p:blipFill>
          <a:blip r:embed="rId6"/>
          <a:stretch>
            <a:fillRect/>
          </a:stretch>
        </p:blipFill>
        <p:spPr>
          <a:xfrm>
            <a:off x="2306972" y="2571750"/>
            <a:ext cx="4530055" cy="562062"/>
          </a:xfrm>
          <a:prstGeom prst="rect">
            <a:avLst/>
          </a:prstGeom>
        </p:spPr>
      </p:pic>
      <p:sp>
        <p:nvSpPr>
          <p:cNvPr id="2" name="Multiplication Sign 1">
            <a:extLst>
              <a:ext uri="{FF2B5EF4-FFF2-40B4-BE49-F238E27FC236}">
                <a16:creationId xmlns:a16="http://schemas.microsoft.com/office/drawing/2014/main" id="{94B8D61B-6A5E-4113-9AF0-13E243AEAED8}"/>
              </a:ext>
            </a:extLst>
          </p:cNvPr>
          <p:cNvSpPr/>
          <p:nvPr/>
        </p:nvSpPr>
        <p:spPr>
          <a:xfrm>
            <a:off x="2828261" y="2500653"/>
            <a:ext cx="588334" cy="704256"/>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Multiplication Sign 10">
            <a:extLst>
              <a:ext uri="{FF2B5EF4-FFF2-40B4-BE49-F238E27FC236}">
                <a16:creationId xmlns:a16="http://schemas.microsoft.com/office/drawing/2014/main" id="{B27137DC-8654-41D1-BFFF-531E513A6CD8}"/>
              </a:ext>
            </a:extLst>
          </p:cNvPr>
          <p:cNvSpPr/>
          <p:nvPr/>
        </p:nvSpPr>
        <p:spPr>
          <a:xfrm>
            <a:off x="4136066" y="2500653"/>
            <a:ext cx="588334" cy="704256"/>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Multiplication Sign 11">
            <a:extLst>
              <a:ext uri="{FF2B5EF4-FFF2-40B4-BE49-F238E27FC236}">
                <a16:creationId xmlns:a16="http://schemas.microsoft.com/office/drawing/2014/main" id="{6979EB5F-F086-4631-800E-DAAD4723259A}"/>
              </a:ext>
            </a:extLst>
          </p:cNvPr>
          <p:cNvSpPr/>
          <p:nvPr/>
        </p:nvSpPr>
        <p:spPr>
          <a:xfrm>
            <a:off x="6074735" y="2500653"/>
            <a:ext cx="588334" cy="704256"/>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943234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35</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5" y="1366850"/>
            <a:ext cx="6817800"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Unsupervised Learning’de, elimizdeki veri formatı aşağıdaki gibi olabilir: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5" name="Picture 4">
            <a:extLst>
              <a:ext uri="{FF2B5EF4-FFF2-40B4-BE49-F238E27FC236}">
                <a16:creationId xmlns:a16="http://schemas.microsoft.com/office/drawing/2014/main" id="{A20596DE-40C3-44E1-B8F7-824B48FA5FC7}"/>
              </a:ext>
            </a:extLst>
          </p:cNvPr>
          <p:cNvPicPr>
            <a:picLocks noChangeAspect="1"/>
          </p:cNvPicPr>
          <p:nvPr/>
        </p:nvPicPr>
        <p:blipFill>
          <a:blip r:embed="rId6"/>
          <a:stretch>
            <a:fillRect/>
          </a:stretch>
        </p:blipFill>
        <p:spPr>
          <a:xfrm>
            <a:off x="1915876" y="1887068"/>
            <a:ext cx="5312247" cy="2668712"/>
          </a:xfrm>
          <a:prstGeom prst="rect">
            <a:avLst/>
          </a:prstGeom>
        </p:spPr>
      </p:pic>
    </p:spTree>
    <p:extLst>
      <p:ext uri="{BB962C8B-B14F-4D97-AF65-F5344CB8AC3E}">
        <p14:creationId xmlns:p14="http://schemas.microsoft.com/office/powerpoint/2010/main" val="26749344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36</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6" name="Picture 5">
            <a:extLst>
              <a:ext uri="{FF2B5EF4-FFF2-40B4-BE49-F238E27FC236}">
                <a16:creationId xmlns:a16="http://schemas.microsoft.com/office/drawing/2014/main" id="{0879D72D-FA9B-478C-AF91-B4F61B1AB3DC}"/>
              </a:ext>
            </a:extLst>
          </p:cNvPr>
          <p:cNvPicPr>
            <a:picLocks noChangeAspect="1"/>
          </p:cNvPicPr>
          <p:nvPr/>
        </p:nvPicPr>
        <p:blipFill>
          <a:blip r:embed="rId6"/>
          <a:stretch>
            <a:fillRect/>
          </a:stretch>
        </p:blipFill>
        <p:spPr>
          <a:xfrm>
            <a:off x="886696" y="850000"/>
            <a:ext cx="7179871" cy="4095457"/>
          </a:xfrm>
          <a:prstGeom prst="rect">
            <a:avLst/>
          </a:prstGeom>
        </p:spPr>
      </p:pic>
    </p:spTree>
    <p:extLst>
      <p:ext uri="{BB962C8B-B14F-4D97-AF65-F5344CB8AC3E}">
        <p14:creationId xmlns:p14="http://schemas.microsoft.com/office/powerpoint/2010/main" val="37003684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37</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615523"/>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Supervised ve Unsupervised Learning haricinde, Reinfocement Learning’de (Pekiştirmeli öğrenme) Yapay Zeka’da kullanılan bir öğrenme yöntemidir.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12" name="Picture 11" descr="Diagram&#10;&#10;Description automatically generated">
            <a:extLst>
              <a:ext uri="{FF2B5EF4-FFF2-40B4-BE49-F238E27FC236}">
                <a16:creationId xmlns:a16="http://schemas.microsoft.com/office/drawing/2014/main" id="{A459E383-2876-4D3E-B315-37799874C282}"/>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1714500" y="2159184"/>
            <a:ext cx="5715000" cy="2200275"/>
          </a:xfrm>
          <a:prstGeom prst="rect">
            <a:avLst/>
          </a:prstGeom>
        </p:spPr>
      </p:pic>
    </p:spTree>
    <p:extLst>
      <p:ext uri="{BB962C8B-B14F-4D97-AF65-F5344CB8AC3E}">
        <p14:creationId xmlns:p14="http://schemas.microsoft.com/office/powerpoint/2010/main" val="202046573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38</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 </a:t>
            </a:r>
            <a:r>
              <a:rPr lang="en-GB" noProof="1">
                <a:latin typeface="Roboto Condensed Light"/>
                <a:ea typeface="Roboto Condensed Light"/>
                <a:cs typeface="Roboto Condensed Light"/>
                <a:sym typeface="Roboto Condensed Light"/>
              </a:rPr>
              <a:t>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64545451-B1B7-4A7B-8BAB-89D4FD234DF4}"/>
              </a:ext>
            </a:extLst>
          </p:cNvPr>
          <p:cNvPicPr>
            <a:picLocks noChangeAspect="1"/>
          </p:cNvPicPr>
          <p:nvPr/>
        </p:nvPicPr>
        <p:blipFill>
          <a:blip r:embed="rId6"/>
          <a:stretch>
            <a:fillRect/>
          </a:stretch>
        </p:blipFill>
        <p:spPr>
          <a:xfrm>
            <a:off x="1837189" y="1882195"/>
            <a:ext cx="5469622" cy="2357306"/>
          </a:xfrm>
          <a:prstGeom prst="rect">
            <a:avLst/>
          </a:prstGeom>
        </p:spPr>
      </p:pic>
    </p:spTree>
    <p:extLst>
      <p:ext uri="{BB962C8B-B14F-4D97-AF65-F5344CB8AC3E}">
        <p14:creationId xmlns:p14="http://schemas.microsoft.com/office/powerpoint/2010/main" val="30142034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3</a:t>
            </a:r>
            <a:r>
              <a:rPr lang="tr-TR" dirty="0">
                <a:solidFill>
                  <a:schemeClr val="dk2"/>
                </a:solidFill>
              </a:rPr>
              <a:t>9</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5F1A19D2-9F36-496E-B12F-61ABBA59D491}"/>
              </a:ext>
            </a:extLst>
          </p:cNvPr>
          <p:cNvPicPr>
            <a:picLocks noChangeAspect="1"/>
          </p:cNvPicPr>
          <p:nvPr/>
        </p:nvPicPr>
        <p:blipFill>
          <a:blip r:embed="rId6"/>
          <a:stretch>
            <a:fillRect/>
          </a:stretch>
        </p:blipFill>
        <p:spPr>
          <a:xfrm>
            <a:off x="2594614" y="1766929"/>
            <a:ext cx="3954772" cy="3217682"/>
          </a:xfrm>
          <a:prstGeom prst="rect">
            <a:avLst/>
          </a:prstGeom>
        </p:spPr>
      </p:pic>
    </p:spTree>
    <p:extLst>
      <p:ext uri="{BB962C8B-B14F-4D97-AF65-F5344CB8AC3E}">
        <p14:creationId xmlns:p14="http://schemas.microsoft.com/office/powerpoint/2010/main" val="1382652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p15"/>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Tanışma</a:t>
            </a:r>
            <a:r>
              <a:rPr lang="en-GB" dirty="0"/>
              <a:t> </a:t>
            </a:r>
            <a:r>
              <a:rPr lang="en-GB" dirty="0">
                <a:sym typeface="Wingdings" panose="05000000000000000000" pitchFamily="2" charset="2"/>
              </a:rPr>
              <a:t></a:t>
            </a:r>
            <a:endParaRPr dirty="0">
              <a:solidFill>
                <a:schemeClr val="dk2"/>
              </a:solidFill>
            </a:endParaRPr>
          </a:p>
        </p:txBody>
      </p:sp>
      <p:sp>
        <p:nvSpPr>
          <p:cNvPr id="104" name="Google Shape;104;p15"/>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a:solidFill>
                  <a:schemeClr val="dk2"/>
                </a:solidFill>
                <a:latin typeface="Arial"/>
                <a:ea typeface="Arial"/>
                <a:cs typeface="Arial"/>
                <a:sym typeface="Arial"/>
              </a:rPr>
              <a:t>04</a:t>
            </a:r>
            <a:endParaRPr sz="1400" b="0" i="0" u="none" strike="noStrike" cap="none">
              <a:solidFill>
                <a:srgbClr val="000000"/>
              </a:solidFill>
              <a:latin typeface="Arial"/>
              <a:ea typeface="Arial"/>
              <a:cs typeface="Arial"/>
              <a:sym typeface="Arial"/>
            </a:endParaRPr>
          </a:p>
        </p:txBody>
      </p:sp>
      <p:pic>
        <p:nvPicPr>
          <p:cNvPr id="105" name="Google Shape;105;p15"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6" name="Group 5">
            <a:extLst>
              <a:ext uri="{FF2B5EF4-FFF2-40B4-BE49-F238E27FC236}">
                <a16:creationId xmlns:a16="http://schemas.microsoft.com/office/drawing/2014/main" id="{D9422EB9-ED9B-4A81-B10B-2AFFE4B67769}"/>
              </a:ext>
            </a:extLst>
          </p:cNvPr>
          <p:cNvGrpSpPr/>
          <p:nvPr/>
        </p:nvGrpSpPr>
        <p:grpSpPr>
          <a:xfrm>
            <a:off x="13201" y="-12481"/>
            <a:ext cx="422700" cy="428246"/>
            <a:chOff x="13201" y="-12481"/>
            <a:chExt cx="422700" cy="428246"/>
          </a:xfrm>
        </p:grpSpPr>
        <p:pic>
          <p:nvPicPr>
            <p:cNvPr id="3" name="Picture 2" descr="Icon&#10;&#10;Description automatically generated">
              <a:extLst>
                <a:ext uri="{FF2B5EF4-FFF2-40B4-BE49-F238E27FC236}">
                  <a16:creationId xmlns:a16="http://schemas.microsoft.com/office/drawing/2014/main" id="{41D8F62A-0AD6-4FC5-80AF-45DC8CC4DAA8}"/>
                </a:ext>
              </a:extLst>
            </p:cNvPr>
            <p:cNvPicPr>
              <a:picLocks noChangeAspect="1"/>
            </p:cNvPicPr>
            <p:nvPr/>
          </p:nvPicPr>
          <p:blipFill>
            <a:blip r:embed="rId4"/>
            <a:stretch>
              <a:fillRect/>
            </a:stretch>
          </p:blipFill>
          <p:spPr>
            <a:xfrm>
              <a:off x="80101" y="-12481"/>
              <a:ext cx="288900" cy="288900"/>
            </a:xfrm>
            <a:prstGeom prst="rect">
              <a:avLst/>
            </a:prstGeom>
          </p:spPr>
        </p:pic>
        <p:pic>
          <p:nvPicPr>
            <p:cNvPr id="5" name="Picture 4" descr="A picture containing text, sign&#10;&#10;Description automatically generated">
              <a:extLst>
                <a:ext uri="{FF2B5EF4-FFF2-40B4-BE49-F238E27FC236}">
                  <a16:creationId xmlns:a16="http://schemas.microsoft.com/office/drawing/2014/main" id="{C3F99920-55CF-48A1-A460-45C4D62ECA66}"/>
                </a:ext>
              </a:extLst>
            </p:cNvPr>
            <p:cNvPicPr>
              <a:picLocks noChangeAspect="1"/>
            </p:cNvPicPr>
            <p:nvPr/>
          </p:nvPicPr>
          <p:blipFill>
            <a:blip r:embed="rId5"/>
            <a:stretch>
              <a:fillRect/>
            </a:stretch>
          </p:blipFill>
          <p:spPr>
            <a:xfrm>
              <a:off x="13201" y="191734"/>
              <a:ext cx="422700" cy="224031"/>
            </a:xfrm>
            <a:prstGeom prst="rect">
              <a:avLst/>
            </a:prstGeom>
          </p:spPr>
        </p:pic>
      </p:grpSp>
      <p:pic>
        <p:nvPicPr>
          <p:cNvPr id="10" name="Picture 9" descr="A group of people standing around a table with a computer&#10;&#10;Description automatically generated with low confidence">
            <a:extLst>
              <a:ext uri="{FF2B5EF4-FFF2-40B4-BE49-F238E27FC236}">
                <a16:creationId xmlns:a16="http://schemas.microsoft.com/office/drawing/2014/main" id="{3B6BC889-42E3-4B90-BCB4-E2BE5770B2DE}"/>
              </a:ext>
            </a:extLst>
          </p:cNvPr>
          <p:cNvPicPr>
            <a:picLocks noChangeAspect="1"/>
          </p:cNvPicPr>
          <p:nvPr/>
        </p:nvPicPr>
        <p:blipFill>
          <a:blip r:embed="rId6"/>
          <a:stretch>
            <a:fillRect/>
          </a:stretch>
        </p:blipFill>
        <p:spPr>
          <a:xfrm>
            <a:off x="923975" y="1649937"/>
            <a:ext cx="7296050" cy="2430497"/>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EF0B90AC-920C-40D0-BE1C-0547B5531339}"/>
              </a:ext>
            </a:extLst>
          </p:cNvPr>
          <p:cNvPicPr>
            <a:picLocks noChangeAspect="1"/>
          </p:cNvPicPr>
          <p:nvPr/>
        </p:nvPicPr>
        <p:blipFill>
          <a:blip r:embed="rId6"/>
          <a:stretch>
            <a:fillRect/>
          </a:stretch>
        </p:blipFill>
        <p:spPr>
          <a:xfrm>
            <a:off x="1045535" y="1785558"/>
            <a:ext cx="7052930" cy="3005042"/>
          </a:xfrm>
          <a:prstGeom prst="rect">
            <a:avLst/>
          </a:prstGeom>
        </p:spPr>
      </p:pic>
    </p:spTree>
    <p:extLst>
      <p:ext uri="{BB962C8B-B14F-4D97-AF65-F5344CB8AC3E}">
        <p14:creationId xmlns:p14="http://schemas.microsoft.com/office/powerpoint/2010/main" val="2796352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C1CC0382-3EFB-4E91-BC6F-A3CC6EB6A7D0}"/>
              </a:ext>
            </a:extLst>
          </p:cNvPr>
          <p:cNvPicPr>
            <a:picLocks noChangeAspect="1"/>
          </p:cNvPicPr>
          <p:nvPr/>
        </p:nvPicPr>
        <p:blipFill>
          <a:blip r:embed="rId6"/>
          <a:stretch>
            <a:fillRect/>
          </a:stretch>
        </p:blipFill>
        <p:spPr>
          <a:xfrm>
            <a:off x="1871330" y="1820901"/>
            <a:ext cx="5401340" cy="2956139"/>
          </a:xfrm>
          <a:prstGeom prst="rect">
            <a:avLst/>
          </a:prstGeom>
        </p:spPr>
      </p:pic>
    </p:spTree>
    <p:extLst>
      <p:ext uri="{BB962C8B-B14F-4D97-AF65-F5344CB8AC3E}">
        <p14:creationId xmlns:p14="http://schemas.microsoft.com/office/powerpoint/2010/main" val="41077823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chemeClr val="dk2"/>
                </a:solidFill>
                <a:latin typeface="Arial"/>
                <a:ea typeface="Arial"/>
                <a:cs typeface="Arial"/>
                <a:sym typeface="Arial"/>
              </a:rPr>
              <a:t>42</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 </a:t>
            </a:r>
            <a:r>
              <a:rPr lang="en-GB" noProof="1">
                <a:latin typeface="Roboto Condensed Light"/>
                <a:ea typeface="Roboto Condensed Light"/>
                <a:cs typeface="Roboto Condensed Light"/>
                <a:sym typeface="Roboto Condensed Light"/>
              </a:rPr>
              <a:t>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AD7DE727-6C12-4B2E-8700-D3E57E7F8D36}"/>
              </a:ext>
            </a:extLst>
          </p:cNvPr>
          <p:cNvPicPr>
            <a:picLocks noChangeAspect="1"/>
          </p:cNvPicPr>
          <p:nvPr/>
        </p:nvPicPr>
        <p:blipFill>
          <a:blip r:embed="rId6"/>
          <a:stretch>
            <a:fillRect/>
          </a:stretch>
        </p:blipFill>
        <p:spPr>
          <a:xfrm>
            <a:off x="1612604" y="1766929"/>
            <a:ext cx="5918791" cy="3329320"/>
          </a:xfrm>
          <a:prstGeom prst="rect">
            <a:avLst/>
          </a:prstGeom>
        </p:spPr>
      </p:pic>
    </p:spTree>
    <p:extLst>
      <p:ext uri="{BB962C8B-B14F-4D97-AF65-F5344CB8AC3E}">
        <p14:creationId xmlns:p14="http://schemas.microsoft.com/office/powerpoint/2010/main" val="1869263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43</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Image(</a:t>
            </a:r>
            <a:r>
              <a:rPr lang="en-GB" b="1" i="1" noProof="1">
                <a:latin typeface="Roboto Condensed Light" panose="02000000000000000000" pitchFamily="2" charset="0"/>
                <a:ea typeface="Roboto Condensed Light" panose="02000000000000000000" pitchFamily="2" charset="0"/>
                <a:sym typeface="Roboto Condensed Light"/>
              </a:rPr>
              <a:t>Görüntü)</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027E6F0C-70F7-4BC4-9C55-4E3147A9909F}"/>
              </a:ext>
            </a:extLst>
          </p:cNvPr>
          <p:cNvPicPr>
            <a:picLocks noChangeAspect="1"/>
          </p:cNvPicPr>
          <p:nvPr/>
        </p:nvPicPr>
        <p:blipFill>
          <a:blip r:embed="rId6"/>
          <a:stretch>
            <a:fillRect/>
          </a:stretch>
        </p:blipFill>
        <p:spPr>
          <a:xfrm>
            <a:off x="1284523" y="1915471"/>
            <a:ext cx="6574953" cy="2922201"/>
          </a:xfrm>
          <a:prstGeom prst="rect">
            <a:avLst/>
          </a:prstGeom>
        </p:spPr>
      </p:pic>
    </p:spTree>
    <p:extLst>
      <p:ext uri="{BB962C8B-B14F-4D97-AF65-F5344CB8AC3E}">
        <p14:creationId xmlns:p14="http://schemas.microsoft.com/office/powerpoint/2010/main" val="18922780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44</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Text(</a:t>
            </a:r>
            <a:r>
              <a:rPr lang="en-GB" b="1" i="1" noProof="1">
                <a:latin typeface="Roboto Condensed Light" panose="02000000000000000000" pitchFamily="2" charset="0"/>
                <a:ea typeface="Roboto Condensed Light" panose="02000000000000000000" pitchFamily="2" charset="0"/>
                <a:sym typeface="Roboto Condensed Light"/>
              </a:rPr>
              <a:t>Metin)</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F5D942B6-C390-4F03-8176-B687B46ED838}"/>
              </a:ext>
            </a:extLst>
          </p:cNvPr>
          <p:cNvPicPr>
            <a:picLocks noChangeAspect="1"/>
          </p:cNvPicPr>
          <p:nvPr/>
        </p:nvPicPr>
        <p:blipFill>
          <a:blip r:embed="rId6"/>
          <a:stretch>
            <a:fillRect/>
          </a:stretch>
        </p:blipFill>
        <p:spPr>
          <a:xfrm>
            <a:off x="2391024" y="1747598"/>
            <a:ext cx="4361952" cy="3106934"/>
          </a:xfrm>
          <a:prstGeom prst="rect">
            <a:avLst/>
          </a:prstGeom>
        </p:spPr>
      </p:pic>
    </p:spTree>
    <p:extLst>
      <p:ext uri="{BB962C8B-B14F-4D97-AF65-F5344CB8AC3E}">
        <p14:creationId xmlns:p14="http://schemas.microsoft.com/office/powerpoint/2010/main" val="42279550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45</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Text(</a:t>
            </a:r>
            <a:r>
              <a:rPr lang="en-GB" b="1" i="1" noProof="1">
                <a:latin typeface="Roboto Condensed Light" panose="02000000000000000000" pitchFamily="2" charset="0"/>
                <a:ea typeface="Roboto Condensed Light" panose="02000000000000000000" pitchFamily="2" charset="0"/>
                <a:sym typeface="Roboto Condensed Light"/>
              </a:rPr>
              <a:t>Metin)</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095C3500-306A-49AD-9810-B5A5D7A66D7E}"/>
              </a:ext>
            </a:extLst>
          </p:cNvPr>
          <p:cNvPicPr>
            <a:picLocks noChangeAspect="1"/>
          </p:cNvPicPr>
          <p:nvPr/>
        </p:nvPicPr>
        <p:blipFill>
          <a:blip r:embed="rId6"/>
          <a:stretch>
            <a:fillRect/>
          </a:stretch>
        </p:blipFill>
        <p:spPr>
          <a:xfrm>
            <a:off x="1224110" y="1989103"/>
            <a:ext cx="6695780" cy="2554969"/>
          </a:xfrm>
          <a:prstGeom prst="rect">
            <a:avLst/>
          </a:prstGeom>
        </p:spPr>
      </p:pic>
    </p:spTree>
    <p:extLst>
      <p:ext uri="{BB962C8B-B14F-4D97-AF65-F5344CB8AC3E}">
        <p14:creationId xmlns:p14="http://schemas.microsoft.com/office/powerpoint/2010/main" val="4511868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dirty="0">
                <a:solidFill>
                  <a:schemeClr val="dk2"/>
                </a:solidFill>
                <a:latin typeface="Arial"/>
                <a:ea typeface="Arial"/>
                <a:cs typeface="Arial"/>
                <a:sym typeface="Arial"/>
              </a:rPr>
              <a:t>46</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Text(</a:t>
            </a:r>
            <a:r>
              <a:rPr lang="en-GB" b="1" i="1" noProof="1">
                <a:latin typeface="Roboto Condensed Light" panose="02000000000000000000" pitchFamily="2" charset="0"/>
                <a:ea typeface="Roboto Condensed Light" panose="02000000000000000000" pitchFamily="2" charset="0"/>
                <a:sym typeface="Roboto Condensed Light"/>
              </a:rPr>
              <a:t>Metin)</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BF32B917-B380-43E1-85A5-A73EEC120F8D}"/>
              </a:ext>
            </a:extLst>
          </p:cNvPr>
          <p:cNvPicPr>
            <a:picLocks noChangeAspect="1"/>
          </p:cNvPicPr>
          <p:nvPr/>
        </p:nvPicPr>
        <p:blipFill>
          <a:blip r:embed="rId6"/>
          <a:stretch>
            <a:fillRect/>
          </a:stretch>
        </p:blipFill>
        <p:spPr>
          <a:xfrm>
            <a:off x="1240530" y="2168854"/>
            <a:ext cx="6662940" cy="2289606"/>
          </a:xfrm>
          <a:prstGeom prst="rect">
            <a:avLst/>
          </a:prstGeom>
        </p:spPr>
      </p:pic>
    </p:spTree>
    <p:extLst>
      <p:ext uri="{BB962C8B-B14F-4D97-AF65-F5344CB8AC3E}">
        <p14:creationId xmlns:p14="http://schemas.microsoft.com/office/powerpoint/2010/main" val="21266828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47</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276995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Text(</a:t>
            </a:r>
            <a:r>
              <a:rPr lang="en-GB" b="1" i="1" noProof="1">
                <a:latin typeface="Roboto Condensed Light" panose="02000000000000000000" pitchFamily="2" charset="0"/>
                <a:ea typeface="Roboto Condensed Light" panose="02000000000000000000" pitchFamily="2" charset="0"/>
                <a:sym typeface="Roboto Condensed Light"/>
              </a:rPr>
              <a:t>Metin)</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Doğal Dil İşleme (Natural Language Processing - NLP):</a:t>
            </a:r>
            <a:br>
              <a:rPr lang="en-GB" noProof="1">
                <a:latin typeface="Roboto Condensed Light"/>
                <a:ea typeface="Roboto Condensed Light"/>
                <a:cs typeface="Roboto Condensed Light"/>
                <a:sym typeface="Roboto Condensed Light"/>
              </a:rPr>
            </a:br>
            <a:r>
              <a:rPr lang="en-GB" noProof="1">
                <a:latin typeface="Roboto Condensed Light"/>
                <a:ea typeface="Roboto Condensed Light"/>
                <a:cs typeface="Roboto Condensed Light"/>
                <a:sym typeface="Roboto Condensed Light"/>
              </a:rPr>
              <a:t>- Part Of Speech (Cümlenin Ögelerini Bulma - POS )</a:t>
            </a:r>
            <a:br>
              <a:rPr lang="en-GB" noProof="1">
                <a:latin typeface="Roboto Condensed Light"/>
                <a:ea typeface="Roboto Condensed Light"/>
                <a:cs typeface="Roboto Condensed Light"/>
                <a:sym typeface="Roboto Condensed Light"/>
              </a:rPr>
            </a:br>
            <a:r>
              <a:rPr lang="en-GB" noProof="1">
                <a:latin typeface="Roboto Condensed Light"/>
                <a:ea typeface="Roboto Condensed Light"/>
                <a:cs typeface="Roboto Condensed Light"/>
                <a:sym typeface="Roboto Condensed Light"/>
              </a:rPr>
              <a:t>- Normalization (Normalleştirme)</a:t>
            </a:r>
            <a:br>
              <a:rPr lang="en-GB" noProof="1">
                <a:latin typeface="Roboto Condensed Light"/>
                <a:ea typeface="Roboto Condensed Light"/>
                <a:cs typeface="Roboto Condensed Light"/>
                <a:sym typeface="Roboto Condensed Light"/>
              </a:rPr>
            </a:br>
            <a:r>
              <a:rPr lang="en-GB" noProof="1">
                <a:latin typeface="Roboto Condensed Light"/>
                <a:ea typeface="Roboto Condensed Light"/>
                <a:cs typeface="Roboto Condensed Light"/>
                <a:sym typeface="Roboto Condensed Light"/>
              </a:rPr>
              <a:t>- …</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Doğal Dil Üretimi (Natural Language Generation - NLG):</a:t>
            </a:r>
            <a:br>
              <a:rPr lang="en-GB" noProof="1">
                <a:latin typeface="Roboto Condensed Light"/>
                <a:ea typeface="Roboto Condensed Light"/>
                <a:cs typeface="Roboto Condensed Light"/>
                <a:sym typeface="Roboto Condensed Light"/>
              </a:rPr>
            </a:br>
            <a:r>
              <a:rPr lang="en-GB" noProof="1">
                <a:latin typeface="Roboto Condensed Light"/>
                <a:ea typeface="Roboto Condensed Light"/>
                <a:cs typeface="Roboto Condensed Light"/>
                <a:sym typeface="Roboto Condensed Light"/>
              </a:rPr>
              <a:t>- Metin Üretimi</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Doğal Dil Anlamlandırma (Natural Language Understanding - NLU):</a:t>
            </a:r>
            <a:br>
              <a:rPr lang="en-GB" noProof="1">
                <a:latin typeface="Roboto Condensed Light"/>
                <a:ea typeface="Roboto Condensed Light"/>
                <a:cs typeface="Roboto Condensed Light"/>
                <a:sym typeface="Roboto Condensed Light"/>
              </a:rPr>
            </a:br>
            <a:r>
              <a:rPr lang="en-GB" noProof="1">
                <a:latin typeface="Roboto Condensed Light"/>
                <a:ea typeface="Roboto Condensed Light"/>
                <a:cs typeface="Roboto Condensed Light"/>
                <a:sym typeface="Roboto Condensed Light"/>
              </a:rPr>
              <a:t>- Metin içeriğini anlama</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9345450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48</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1692741"/>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Speech(</a:t>
            </a:r>
            <a:r>
              <a:rPr lang="en-GB" b="1" i="1" noProof="1">
                <a:latin typeface="Roboto Condensed Light" panose="02000000000000000000" pitchFamily="2" charset="0"/>
                <a:ea typeface="Roboto Condensed Light" panose="02000000000000000000" pitchFamily="2" charset="0"/>
                <a:sym typeface="Roboto Condensed Light"/>
              </a:rPr>
              <a:t>Konuşma)</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Text to Speech (Metinden Ses Üretimi - TTS)</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Speech to Text (Sesten Metin Üretimi - STT)</a:t>
            </a:r>
          </a:p>
          <a:p>
            <a:pPr marL="457200" marR="0" lvl="0" indent="-317500" algn="l" rtl="0">
              <a:lnSpc>
                <a:spcPct val="100000"/>
              </a:lnSpc>
              <a:spcBef>
                <a:spcPts val="0"/>
              </a:spcBef>
              <a:spcAft>
                <a:spcPts val="0"/>
              </a:spcAft>
              <a:buClr>
                <a:srgbClr val="000000"/>
              </a:buClr>
              <a:buSzPts val="1400"/>
              <a:buFont typeface="Arial"/>
              <a:buChar char="●"/>
            </a:pPr>
            <a:endParaRPr lang="en-GB" sz="1400" b="0" i="0" u="none" strike="noStrike" cap="none" noProof="1">
              <a:solidFill>
                <a:srgbClr val="000000"/>
              </a:solidFill>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Style Transfer (Stil Transferi)</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269226669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4</a:t>
            </a:r>
            <a:r>
              <a:rPr lang="tr-TR" dirty="0">
                <a:solidFill>
                  <a:schemeClr val="dk2"/>
                </a:solidFill>
              </a:rPr>
              <a:t>9</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566049"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Optimization, Scheduling(Zamanlama) ve Planning(Planlama) Jeff Bezos’u nasıl zenginleştirdi?</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6" name="Picture 5">
            <a:extLst>
              <a:ext uri="{FF2B5EF4-FFF2-40B4-BE49-F238E27FC236}">
                <a16:creationId xmlns:a16="http://schemas.microsoft.com/office/drawing/2014/main" id="{41C51B9A-C251-4045-BC1F-4B8B603890CB}"/>
              </a:ext>
            </a:extLst>
          </p:cNvPr>
          <p:cNvPicPr>
            <a:picLocks noChangeAspect="1"/>
          </p:cNvPicPr>
          <p:nvPr/>
        </p:nvPicPr>
        <p:blipFill>
          <a:blip r:embed="rId6"/>
          <a:stretch>
            <a:fillRect/>
          </a:stretch>
        </p:blipFill>
        <p:spPr>
          <a:xfrm>
            <a:off x="1853967" y="2235669"/>
            <a:ext cx="5436066" cy="2281806"/>
          </a:xfrm>
          <a:prstGeom prst="rect">
            <a:avLst/>
          </a:prstGeom>
        </p:spPr>
      </p:pic>
    </p:spTree>
    <p:extLst>
      <p:ext uri="{BB962C8B-B14F-4D97-AF65-F5344CB8AC3E}">
        <p14:creationId xmlns:p14="http://schemas.microsoft.com/office/powerpoint/2010/main" val="2532188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p15"/>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İçerik</a:t>
            </a:r>
            <a:r>
              <a:rPr lang="en-GB" dirty="0"/>
              <a:t> </a:t>
            </a:r>
            <a:r>
              <a:rPr lang="en-GB" dirty="0" err="1"/>
              <a:t>ve</a:t>
            </a:r>
            <a:r>
              <a:rPr lang="en-GB" dirty="0"/>
              <a:t> </a:t>
            </a:r>
            <a:r>
              <a:rPr lang="en-GB" dirty="0" err="1"/>
              <a:t>İşleyiş</a:t>
            </a:r>
            <a:endParaRPr dirty="0">
              <a:solidFill>
                <a:schemeClr val="dk2"/>
              </a:solidFill>
            </a:endParaRPr>
          </a:p>
        </p:txBody>
      </p:sp>
      <p:sp>
        <p:nvSpPr>
          <p:cNvPr id="104" name="Google Shape;104;p15"/>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dirty="0">
                <a:solidFill>
                  <a:schemeClr val="dk2"/>
                </a:solidFill>
                <a:latin typeface="Arial"/>
                <a:ea typeface="Arial"/>
                <a:cs typeface="Arial"/>
                <a:sym typeface="Arial"/>
              </a:rPr>
              <a:t>0</a:t>
            </a:r>
            <a:r>
              <a:rPr lang="en-GB" sz="1400" b="0" i="0" u="none" strike="noStrike" cap="none" dirty="0">
                <a:solidFill>
                  <a:schemeClr val="dk2"/>
                </a:solidFill>
                <a:latin typeface="Arial"/>
                <a:ea typeface="Arial"/>
                <a:cs typeface="Arial"/>
                <a:sym typeface="Arial"/>
              </a:rPr>
              <a:t>5</a:t>
            </a:r>
            <a:endParaRPr sz="1400" b="0" i="0" u="none" strike="noStrike" cap="none" dirty="0">
              <a:solidFill>
                <a:srgbClr val="000000"/>
              </a:solidFill>
              <a:latin typeface="Arial"/>
              <a:ea typeface="Arial"/>
              <a:cs typeface="Arial"/>
              <a:sym typeface="Arial"/>
            </a:endParaRPr>
          </a:p>
        </p:txBody>
      </p:sp>
      <p:pic>
        <p:nvPicPr>
          <p:cNvPr id="105" name="Google Shape;105;p15"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6" name="Group 5">
            <a:extLst>
              <a:ext uri="{FF2B5EF4-FFF2-40B4-BE49-F238E27FC236}">
                <a16:creationId xmlns:a16="http://schemas.microsoft.com/office/drawing/2014/main" id="{D9422EB9-ED9B-4A81-B10B-2AFFE4B67769}"/>
              </a:ext>
            </a:extLst>
          </p:cNvPr>
          <p:cNvGrpSpPr/>
          <p:nvPr/>
        </p:nvGrpSpPr>
        <p:grpSpPr>
          <a:xfrm>
            <a:off x="13201" y="-12481"/>
            <a:ext cx="422700" cy="428246"/>
            <a:chOff x="13201" y="-12481"/>
            <a:chExt cx="422700" cy="428246"/>
          </a:xfrm>
        </p:grpSpPr>
        <p:pic>
          <p:nvPicPr>
            <p:cNvPr id="3" name="Picture 2" descr="Icon&#10;&#10;Description automatically generated">
              <a:extLst>
                <a:ext uri="{FF2B5EF4-FFF2-40B4-BE49-F238E27FC236}">
                  <a16:creationId xmlns:a16="http://schemas.microsoft.com/office/drawing/2014/main" id="{41D8F62A-0AD6-4FC5-80AF-45DC8CC4DAA8}"/>
                </a:ext>
              </a:extLst>
            </p:cNvPr>
            <p:cNvPicPr>
              <a:picLocks noChangeAspect="1"/>
            </p:cNvPicPr>
            <p:nvPr/>
          </p:nvPicPr>
          <p:blipFill>
            <a:blip r:embed="rId4"/>
            <a:stretch>
              <a:fillRect/>
            </a:stretch>
          </p:blipFill>
          <p:spPr>
            <a:xfrm>
              <a:off x="80101" y="-12481"/>
              <a:ext cx="288900" cy="288900"/>
            </a:xfrm>
            <a:prstGeom prst="rect">
              <a:avLst/>
            </a:prstGeom>
          </p:spPr>
        </p:pic>
        <p:pic>
          <p:nvPicPr>
            <p:cNvPr id="5" name="Picture 4" descr="A picture containing text, sign&#10;&#10;Description automatically generated">
              <a:extLst>
                <a:ext uri="{FF2B5EF4-FFF2-40B4-BE49-F238E27FC236}">
                  <a16:creationId xmlns:a16="http://schemas.microsoft.com/office/drawing/2014/main" id="{C3F99920-55CF-48A1-A460-45C4D62ECA66}"/>
                </a:ext>
              </a:extLst>
            </p:cNvPr>
            <p:cNvPicPr>
              <a:picLocks noChangeAspect="1"/>
            </p:cNvPicPr>
            <p:nvPr/>
          </p:nvPicPr>
          <p:blipFill>
            <a:blip r:embed="rId5"/>
            <a:stretch>
              <a:fillRect/>
            </a:stretch>
          </p:blipFill>
          <p:spPr>
            <a:xfrm>
              <a:off x="13201" y="191734"/>
              <a:ext cx="422700" cy="224031"/>
            </a:xfrm>
            <a:prstGeom prst="rect">
              <a:avLst/>
            </a:prstGeom>
          </p:spPr>
        </p:pic>
      </p:grpSp>
      <p:graphicFrame>
        <p:nvGraphicFramePr>
          <p:cNvPr id="2" name="Table 1">
            <a:extLst>
              <a:ext uri="{FF2B5EF4-FFF2-40B4-BE49-F238E27FC236}">
                <a16:creationId xmlns:a16="http://schemas.microsoft.com/office/drawing/2014/main" id="{89089000-4DB6-47B3-836A-087AF02A7759}"/>
              </a:ext>
            </a:extLst>
          </p:cNvPr>
          <p:cNvGraphicFramePr>
            <a:graphicFrameLocks noGrp="1"/>
          </p:cNvGraphicFramePr>
          <p:nvPr>
            <p:extLst>
              <p:ext uri="{D42A27DB-BD31-4B8C-83A1-F6EECF244321}">
                <p14:modId xmlns:p14="http://schemas.microsoft.com/office/powerpoint/2010/main" val="91110415"/>
              </p:ext>
            </p:extLst>
          </p:nvPr>
        </p:nvGraphicFramePr>
        <p:xfrm>
          <a:off x="1064191" y="983941"/>
          <a:ext cx="7015617" cy="3416296"/>
        </p:xfrm>
        <a:graphic>
          <a:graphicData uri="http://schemas.openxmlformats.org/drawingml/2006/table">
            <a:tbl>
              <a:tblPr/>
              <a:tblGrid>
                <a:gridCol w="397989">
                  <a:extLst>
                    <a:ext uri="{9D8B030D-6E8A-4147-A177-3AD203B41FA5}">
                      <a16:colId xmlns:a16="http://schemas.microsoft.com/office/drawing/2014/main" val="3079200100"/>
                    </a:ext>
                  </a:extLst>
                </a:gridCol>
                <a:gridCol w="476317">
                  <a:extLst>
                    <a:ext uri="{9D8B030D-6E8A-4147-A177-3AD203B41FA5}">
                      <a16:colId xmlns:a16="http://schemas.microsoft.com/office/drawing/2014/main" val="4255099217"/>
                    </a:ext>
                  </a:extLst>
                </a:gridCol>
                <a:gridCol w="3016673">
                  <a:extLst>
                    <a:ext uri="{9D8B030D-6E8A-4147-A177-3AD203B41FA5}">
                      <a16:colId xmlns:a16="http://schemas.microsoft.com/office/drawing/2014/main" val="1930257584"/>
                    </a:ext>
                  </a:extLst>
                </a:gridCol>
                <a:gridCol w="3124638">
                  <a:extLst>
                    <a:ext uri="{9D8B030D-6E8A-4147-A177-3AD203B41FA5}">
                      <a16:colId xmlns:a16="http://schemas.microsoft.com/office/drawing/2014/main" val="982862736"/>
                    </a:ext>
                  </a:extLst>
                </a:gridCol>
              </a:tblGrid>
              <a:tr h="133449">
                <a:tc>
                  <a:txBody>
                    <a:bodyPr/>
                    <a:lstStyle/>
                    <a:p>
                      <a:pPr algn="ctr" fontAlgn="ctr"/>
                      <a:r>
                        <a:rPr lang="en-GB" sz="700" b="1" i="0" u="none" strike="noStrike">
                          <a:solidFill>
                            <a:srgbClr val="000000"/>
                          </a:solidFill>
                          <a:effectLst/>
                          <a:latin typeface="Calibri" panose="020F0502020204030204" pitchFamily="34" charset="0"/>
                        </a:rPr>
                        <a:t>Hafta</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1" i="0" u="none" strike="noStrike">
                          <a:solidFill>
                            <a:srgbClr val="000000"/>
                          </a:solidFill>
                          <a:effectLst/>
                          <a:latin typeface="Calibri" panose="020F0502020204030204" pitchFamily="34" charset="0"/>
                        </a:rPr>
                        <a:t>Alt Madde</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1" i="0" u="none" strike="noStrike" dirty="0" err="1">
                          <a:solidFill>
                            <a:srgbClr val="000000"/>
                          </a:solidFill>
                          <a:effectLst/>
                          <a:latin typeface="Calibri" panose="020F0502020204030204" pitchFamily="34" charset="0"/>
                        </a:rPr>
                        <a:t>Konu</a:t>
                      </a:r>
                      <a:endParaRPr lang="en-GB" sz="700" b="1" i="0" u="none" strike="noStrike" dirty="0">
                        <a:solidFill>
                          <a:srgbClr val="000000"/>
                        </a:solidFill>
                        <a:effectLst/>
                        <a:latin typeface="Calibri" panose="020F0502020204030204" pitchFamily="34" charset="0"/>
                      </a:endParaRP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1" i="0" u="none" strike="noStrike">
                          <a:solidFill>
                            <a:srgbClr val="000000"/>
                          </a:solidFill>
                          <a:effectLst/>
                          <a:latin typeface="Calibri" panose="020F0502020204030204" pitchFamily="34" charset="0"/>
                        </a:rPr>
                        <a:t>Açıklama</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6247342"/>
                  </a:ext>
                </a:extLst>
              </a:tr>
              <a:tr h="127094">
                <a:tc rowSpan="3">
                  <a:txBody>
                    <a:bodyPr/>
                    <a:lstStyle/>
                    <a:p>
                      <a:pPr algn="ctr" fontAlgn="ctr"/>
                      <a:r>
                        <a:rPr lang="en-GB" sz="700" b="1"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Tanışma, Ders içeriklerinin ve işleyişin açıklanması</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İlk haftada öğrencilerle tanışmak, Yapay zeka'nın genel anlamda ne ifade ettiğini iyice anlatmak, ve ilerleyen haftalardaki işleyişi kolaylaştırmak için Python üzerine kullanacağımız bazı kütüphanelerin tanıtımlarını yapmayı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6799398"/>
                  </a:ext>
                </a:extLst>
              </a:tr>
              <a:tr h="127094">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Yapay zeka nedir?, Kullanılacak programlama toollarının açıklanması</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4136416348"/>
                  </a:ext>
                </a:extLst>
              </a:tr>
              <a:tr h="133449">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dirty="0" err="1">
                          <a:solidFill>
                            <a:srgbClr val="000000"/>
                          </a:solidFill>
                          <a:effectLst/>
                          <a:latin typeface="Calibri" panose="020F0502020204030204" pitchFamily="34" charset="0"/>
                        </a:rPr>
                        <a:t>Numpy</a:t>
                      </a:r>
                      <a:r>
                        <a:rPr lang="en-GB" sz="700" b="0" i="0" u="none" strike="noStrike" dirty="0">
                          <a:solidFill>
                            <a:srgbClr val="000000"/>
                          </a:solidFill>
                          <a:effectLst/>
                          <a:latin typeface="Calibri" panose="020F0502020204030204" pitchFamily="34" charset="0"/>
                        </a:rPr>
                        <a:t>, Pandas, </a:t>
                      </a:r>
                      <a:r>
                        <a:rPr lang="en-GB" sz="700" b="0" i="0" u="none" strike="noStrike" dirty="0" err="1">
                          <a:solidFill>
                            <a:srgbClr val="000000"/>
                          </a:solidFill>
                          <a:effectLst/>
                          <a:latin typeface="Calibri" panose="020F0502020204030204" pitchFamily="34" charset="0"/>
                        </a:rPr>
                        <a:t>Sklearn</a:t>
                      </a:r>
                      <a:r>
                        <a:rPr lang="en-GB" sz="700" b="0" i="0" u="none" strike="noStrike" dirty="0">
                          <a:solidFill>
                            <a:srgbClr val="000000"/>
                          </a:solidFill>
                          <a:effectLst/>
                          <a:latin typeface="Calibri" panose="020F0502020204030204" pitchFamily="34" charset="0"/>
                        </a:rPr>
                        <a:t>, Seaborn, Matplotlib </a:t>
                      </a:r>
                      <a:r>
                        <a:rPr lang="en-GB" sz="700" b="0" i="0" u="none" strike="noStrike" dirty="0" err="1">
                          <a:solidFill>
                            <a:srgbClr val="000000"/>
                          </a:solidFill>
                          <a:effectLst/>
                          <a:latin typeface="Calibri" panose="020F0502020204030204" pitchFamily="34" charset="0"/>
                        </a:rPr>
                        <a:t>kütüphanelerinin</a:t>
                      </a:r>
                      <a:r>
                        <a:rPr lang="en-GB" sz="700" b="0" i="0" u="none" strike="noStrike" dirty="0">
                          <a:solidFill>
                            <a:srgbClr val="000000"/>
                          </a:solidFill>
                          <a:effectLst/>
                          <a:latin typeface="Calibri" panose="020F0502020204030204" pitchFamily="34" charset="0"/>
                        </a:rPr>
                        <a:t> </a:t>
                      </a:r>
                      <a:r>
                        <a:rPr lang="en-GB" sz="700" b="0" i="0" u="none" strike="noStrike" dirty="0" err="1">
                          <a:solidFill>
                            <a:srgbClr val="000000"/>
                          </a:solidFill>
                          <a:effectLst/>
                          <a:latin typeface="Calibri" panose="020F0502020204030204" pitchFamily="34" charset="0"/>
                        </a:rPr>
                        <a:t>kullanımı</a:t>
                      </a:r>
                      <a:endParaRPr lang="en-GB" sz="700" b="0" i="0" u="none" strike="noStrike" dirty="0">
                        <a:solidFill>
                          <a:srgbClr val="000000"/>
                        </a:solidFill>
                        <a:effectLst/>
                        <a:latin typeface="Calibri" panose="020F0502020204030204" pitchFamily="34" charset="0"/>
                      </a:endParaRP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DEBF7"/>
                    </a:solidFill>
                  </a:tcPr>
                </a:tc>
                <a:tc vMerge="1">
                  <a:txBody>
                    <a:bodyPr/>
                    <a:lstStyle/>
                    <a:p>
                      <a:endParaRPr lang="en-GB"/>
                    </a:p>
                  </a:txBody>
                  <a:tcPr/>
                </a:tc>
                <a:extLst>
                  <a:ext uri="{0D108BD9-81ED-4DB2-BD59-A6C34878D82A}">
                    <a16:rowId xmlns:a16="http://schemas.microsoft.com/office/drawing/2014/main" val="2222719646"/>
                  </a:ext>
                </a:extLst>
              </a:tr>
              <a:tr h="254189">
                <a:tc rowSpan="3">
                  <a:txBody>
                    <a:bodyPr/>
                    <a:lstStyle/>
                    <a:p>
                      <a:pPr algn="ctr" fontAlgn="ctr"/>
                      <a:r>
                        <a:rPr lang="en-GB" sz="700" b="1"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dirty="0">
                          <a:solidFill>
                            <a:srgbClr val="000000"/>
                          </a:solidFill>
                          <a:effectLst/>
                          <a:latin typeface="Calibri" panose="020F0502020204030204" pitchFamily="34" charset="0"/>
                        </a:rPr>
                        <a:t>Exploratory Data Analysis</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rowSpan="3">
                  <a:txBody>
                    <a:bodyPr/>
                    <a:lstStyle/>
                    <a:p>
                      <a:pPr algn="l" fontAlgn="t"/>
                      <a:r>
                        <a:rPr lang="en-GB" sz="700" b="0" i="0" u="none" strike="noStrike">
                          <a:solidFill>
                            <a:srgbClr val="000000"/>
                          </a:solidFill>
                          <a:effectLst/>
                          <a:latin typeface="Calibri" panose="020F0502020204030204" pitchFamily="34" charset="0"/>
                        </a:rPr>
                        <a:t>İkinci haftada ise, modelleme aşamalarına geçmeden önce her projede yapılması gereken veri analizi ve veri toplama işlemlerinin nasıl yapıldığından bahsedip, sonrasında da teorik olarak yapay zeka alanında "Supervised" ve "Unsupervised" eğitimlerin farklarını, hangi amaçlarla kullanıldığını anlatmayı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50401862"/>
                  </a:ext>
                </a:extLst>
              </a:tr>
              <a:tr h="241480">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Veri toplama, etiketleme ve kaydetme</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1933392276"/>
                  </a:ext>
                </a:extLst>
              </a:tr>
              <a:tr h="195726">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a:solidFill>
                            <a:srgbClr val="000000"/>
                          </a:solidFill>
                          <a:effectLst/>
                          <a:latin typeface="Calibri" panose="020F0502020204030204" pitchFamily="34" charset="0"/>
                        </a:rPr>
                        <a:t>Supervised, Unsupervised Eğitim Yöntemleri</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1492443353"/>
                  </a:ext>
                </a:extLst>
              </a:tr>
              <a:tr h="184287">
                <a:tc rowSpan="3">
                  <a:txBody>
                    <a:bodyPr/>
                    <a:lstStyle/>
                    <a:p>
                      <a:pPr algn="ctr" fontAlgn="ctr"/>
                      <a:r>
                        <a:rPr lang="en-GB" sz="700" b="1"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Lineer ve Lojistik Regresyon</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Üçüncü haftada, öncelikle ilk aşamada yine teori ve matematik üzerine devam ederek öğrencileri ilk projeleri için temel anlamda hazırlamayı amaçlıyoruz. Gün sonunda ise öğrencilerle birlikte "Titanik Projesi" üzerine çalışma yapılması planlanmakta.</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8118160"/>
                  </a:ext>
                </a:extLst>
              </a:tr>
              <a:tr h="184287">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dirty="0">
                          <a:solidFill>
                            <a:srgbClr val="000000"/>
                          </a:solidFill>
                          <a:effectLst/>
                          <a:latin typeface="Calibri" panose="020F0502020204030204" pitchFamily="34" charset="0"/>
                        </a:rPr>
                        <a:t>Decision Tree </a:t>
                      </a:r>
                      <a:r>
                        <a:rPr lang="en-GB" sz="700" b="0" i="0" u="none" strike="noStrike" dirty="0" err="1">
                          <a:solidFill>
                            <a:srgbClr val="000000"/>
                          </a:solidFill>
                          <a:effectLst/>
                          <a:latin typeface="Calibri" panose="020F0502020204030204" pitchFamily="34" charset="0"/>
                        </a:rPr>
                        <a:t>ve</a:t>
                      </a:r>
                      <a:r>
                        <a:rPr lang="en-GB" sz="700" b="0" i="0" u="none" strike="noStrike" dirty="0">
                          <a:solidFill>
                            <a:srgbClr val="000000"/>
                          </a:solidFill>
                          <a:effectLst/>
                          <a:latin typeface="Calibri" panose="020F0502020204030204" pitchFamily="34" charset="0"/>
                        </a:rPr>
                        <a:t> Random Forest</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4262009882"/>
                  </a:ext>
                </a:extLst>
              </a:tr>
              <a:tr h="133449">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a:solidFill>
                            <a:srgbClr val="000000"/>
                          </a:solidFill>
                          <a:effectLst/>
                          <a:latin typeface="Calibri" panose="020F0502020204030204" pitchFamily="34" charset="0"/>
                        </a:rPr>
                        <a:t>Titanik Projesi</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vMerge="1">
                  <a:txBody>
                    <a:bodyPr/>
                    <a:lstStyle/>
                    <a:p>
                      <a:endParaRPr lang="en-GB"/>
                    </a:p>
                  </a:txBody>
                  <a:tcPr/>
                </a:tc>
                <a:extLst>
                  <a:ext uri="{0D108BD9-81ED-4DB2-BD59-A6C34878D82A}">
                    <a16:rowId xmlns:a16="http://schemas.microsoft.com/office/drawing/2014/main" val="4178107333"/>
                  </a:ext>
                </a:extLst>
              </a:tr>
              <a:tr h="127094">
                <a:tc rowSpan="3">
                  <a:txBody>
                    <a:bodyPr/>
                    <a:lstStyle/>
                    <a:p>
                      <a:pPr algn="ctr" fontAlgn="ctr"/>
                      <a:r>
                        <a:rPr lang="en-GB" sz="700" b="1" i="0" u="none" strike="noStrike">
                          <a:solidFill>
                            <a:srgbClr val="000000"/>
                          </a:solidFill>
                          <a:effectLst/>
                          <a:latin typeface="Calibri" panose="020F0502020204030204" pitchFamily="34" charset="0"/>
                        </a:rPr>
                        <a:t>4</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Clustering, KNN, DBScan</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Dördüncü haftada, biraz daha unsupervised yöntemler üzerine yönelip, teorik olarak bilgi aktarımlarını yapıp, yine gün sonunda öğrencilerle birlikte kodlama yaparak anlatılan teorik kısımların pekiştirilmesini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26294743"/>
                  </a:ext>
                </a:extLst>
              </a:tr>
              <a:tr h="127094">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Dimensionality Reduction</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2322369384"/>
                  </a:ext>
                </a:extLst>
              </a:tr>
              <a:tr h="133449">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a:solidFill>
                            <a:srgbClr val="000000"/>
                          </a:solidFill>
                          <a:effectLst/>
                          <a:latin typeface="Calibri" panose="020F0502020204030204" pitchFamily="34" charset="0"/>
                        </a:rPr>
                        <a:t>Clustering Projesi</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vMerge="1">
                  <a:txBody>
                    <a:bodyPr/>
                    <a:lstStyle/>
                    <a:p>
                      <a:endParaRPr lang="en-GB"/>
                    </a:p>
                  </a:txBody>
                  <a:tcPr/>
                </a:tc>
                <a:extLst>
                  <a:ext uri="{0D108BD9-81ED-4DB2-BD59-A6C34878D82A}">
                    <a16:rowId xmlns:a16="http://schemas.microsoft.com/office/drawing/2014/main" val="3626036228"/>
                  </a:ext>
                </a:extLst>
              </a:tr>
              <a:tr h="127094">
                <a:tc rowSpan="3">
                  <a:txBody>
                    <a:bodyPr/>
                    <a:lstStyle/>
                    <a:p>
                      <a:pPr algn="ctr" fontAlgn="ctr"/>
                      <a:r>
                        <a:rPr lang="en-GB" sz="700" b="1" i="0" u="none" strike="noStrike">
                          <a:solidFill>
                            <a:srgbClr val="000000"/>
                          </a:solidFill>
                          <a:effectLst/>
                          <a:latin typeface="Calibri" panose="020F0502020204030204" pitchFamily="34" charset="0"/>
                        </a:rPr>
                        <a:t>5</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Neural Networklere Giriş, Loss, Activation, Optimizer</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Bu haftada ise artık "Deep Learning" konularına giriş yaparak, hem ilgili kütüphaneleri öğrencilere tanıtmak hem de daha önceki haftalardaki projelerin derin öğrenme methodlarıyla nasıl yapılabileceğini göstermeyi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70135623"/>
                  </a:ext>
                </a:extLst>
              </a:tr>
              <a:tr h="127094">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Keras, Tensorflow, Pytorch kütüphanelerinin kullanımı</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DEBF7"/>
                    </a:solidFill>
                  </a:tcPr>
                </a:tc>
                <a:tc vMerge="1">
                  <a:txBody>
                    <a:bodyPr/>
                    <a:lstStyle/>
                    <a:p>
                      <a:endParaRPr lang="en-GB"/>
                    </a:p>
                  </a:txBody>
                  <a:tcPr/>
                </a:tc>
                <a:extLst>
                  <a:ext uri="{0D108BD9-81ED-4DB2-BD59-A6C34878D82A}">
                    <a16:rowId xmlns:a16="http://schemas.microsoft.com/office/drawing/2014/main" val="3042904697"/>
                  </a:ext>
                </a:extLst>
              </a:tr>
              <a:tr h="133449">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fr-FR" sz="700" b="0" i="0" u="none" strike="noStrike">
                          <a:solidFill>
                            <a:srgbClr val="000000"/>
                          </a:solidFill>
                          <a:effectLst/>
                          <a:latin typeface="Calibri" panose="020F0502020204030204" pitchFamily="34" charset="0"/>
                        </a:rPr>
                        <a:t>Keras ile Classification ve Regression</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vMerge="1">
                  <a:txBody>
                    <a:bodyPr/>
                    <a:lstStyle/>
                    <a:p>
                      <a:endParaRPr lang="en-GB"/>
                    </a:p>
                  </a:txBody>
                  <a:tcPr/>
                </a:tc>
                <a:extLst>
                  <a:ext uri="{0D108BD9-81ED-4DB2-BD59-A6C34878D82A}">
                    <a16:rowId xmlns:a16="http://schemas.microsoft.com/office/drawing/2014/main" val="1849438568"/>
                  </a:ext>
                </a:extLst>
              </a:tr>
              <a:tr h="184287">
                <a:tc rowSpan="3">
                  <a:txBody>
                    <a:bodyPr/>
                    <a:lstStyle/>
                    <a:p>
                      <a:pPr algn="ctr" fontAlgn="ctr"/>
                      <a:r>
                        <a:rPr lang="en-GB" sz="700" b="1" i="0" u="none" strike="noStrike">
                          <a:solidFill>
                            <a:srgbClr val="000000"/>
                          </a:solidFill>
                          <a:effectLst/>
                          <a:latin typeface="Calibri" panose="020F0502020204030204" pitchFamily="34" charset="0"/>
                        </a:rPr>
                        <a:t>6</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RNN, LSTM nedir?</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Bu haftadaki amacımız ise "Derin Öğrenme"yi biraz daha pekiştirmek ve alt dalları hakkında da öğrencilerin bilgi sahibi olmaları. Bu yüzden de basit neural networklerden sonra biraz daha kompleks yapıları anlatıp yine bir uygulamayla pekiştirilmesini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674467"/>
                  </a:ext>
                </a:extLst>
              </a:tr>
              <a:tr h="209706">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NLP Nedir?, NLP nerede kullanılır?</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2313482563"/>
                  </a:ext>
                </a:extLst>
              </a:tr>
              <a:tr h="144888">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a:solidFill>
                            <a:srgbClr val="000000"/>
                          </a:solidFill>
                          <a:effectLst/>
                          <a:latin typeface="Calibri" panose="020F0502020204030204" pitchFamily="34" charset="0"/>
                        </a:rPr>
                        <a:t>NLP Uygulaması</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vMerge="1">
                  <a:txBody>
                    <a:bodyPr/>
                    <a:lstStyle/>
                    <a:p>
                      <a:endParaRPr lang="en-GB"/>
                    </a:p>
                  </a:txBody>
                  <a:tcPr/>
                </a:tc>
                <a:extLst>
                  <a:ext uri="{0D108BD9-81ED-4DB2-BD59-A6C34878D82A}">
                    <a16:rowId xmlns:a16="http://schemas.microsoft.com/office/drawing/2014/main" val="2398304306"/>
                  </a:ext>
                </a:extLst>
              </a:tr>
              <a:tr h="127094">
                <a:tc rowSpan="3">
                  <a:txBody>
                    <a:bodyPr/>
                    <a:lstStyle/>
                    <a:p>
                      <a:pPr algn="ctr" fontAlgn="ctr"/>
                      <a:r>
                        <a:rPr lang="en-GB" sz="700" b="1" i="0" u="none" strike="noStrike">
                          <a:solidFill>
                            <a:srgbClr val="000000"/>
                          </a:solidFill>
                          <a:effectLst/>
                          <a:latin typeface="Calibri" panose="020F0502020204030204" pitchFamily="34" charset="0"/>
                        </a:rPr>
                        <a:t>7</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GB" sz="700" b="0" i="0" u="none" strike="noStrike">
                          <a:solidFill>
                            <a:srgbClr val="000000"/>
                          </a:solidFill>
                          <a:effectLst/>
                          <a:latin typeface="Calibri" panose="020F0502020204030204" pitchFamily="34" charset="0"/>
                        </a:rPr>
                        <a:t>1</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l" fontAlgn="b"/>
                      <a:r>
                        <a:rPr lang="en-GB" sz="700" b="0" i="0" u="none" strike="noStrike">
                          <a:solidFill>
                            <a:srgbClr val="000000"/>
                          </a:solidFill>
                          <a:effectLst/>
                          <a:latin typeface="Calibri" panose="020F0502020204030204" pitchFamily="34" charset="0"/>
                        </a:rPr>
                        <a:t>CNN nedir?</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rowSpan="3">
                  <a:txBody>
                    <a:bodyPr/>
                    <a:lstStyle/>
                    <a:p>
                      <a:pPr algn="l" fontAlgn="t"/>
                      <a:r>
                        <a:rPr lang="en-GB" sz="700" b="0" i="0" u="none" strike="noStrike">
                          <a:solidFill>
                            <a:srgbClr val="000000"/>
                          </a:solidFill>
                          <a:effectLst/>
                          <a:latin typeface="Calibri" panose="020F0502020204030204" pitchFamily="34" charset="0"/>
                        </a:rPr>
                        <a:t>Son haftada ise amacımız yine "Derin Öğrenme"nin alt dallarından olan görüntü işleme konusunda öğrencileri bilgilendirmek. En sonda ise bir uygulama üzerinden öğrencilerin pekiştirmesini sağlamayı amaçlıyoruz.</a:t>
                      </a:r>
                    </a:p>
                  </a:txBody>
                  <a:tcPr marL="6355" marR="6355" marT="63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965909"/>
                  </a:ext>
                </a:extLst>
              </a:tr>
              <a:tr h="127094">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2</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tcPr>
                </a:tc>
                <a:tc>
                  <a:txBody>
                    <a:bodyPr/>
                    <a:lstStyle/>
                    <a:p>
                      <a:pPr algn="l" fontAlgn="b"/>
                      <a:r>
                        <a:rPr lang="en-GB" sz="700" b="0" i="0" u="none" strike="noStrike">
                          <a:solidFill>
                            <a:srgbClr val="000000"/>
                          </a:solidFill>
                          <a:effectLst/>
                          <a:latin typeface="Calibri" panose="020F0502020204030204" pitchFamily="34" charset="0"/>
                        </a:rPr>
                        <a:t>Image Processing nedir? Nerelerde kullanılır?</a:t>
                      </a: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vMerge="1">
                  <a:txBody>
                    <a:bodyPr/>
                    <a:lstStyle/>
                    <a:p>
                      <a:endParaRPr lang="en-GB"/>
                    </a:p>
                  </a:txBody>
                  <a:tcPr/>
                </a:tc>
                <a:extLst>
                  <a:ext uri="{0D108BD9-81ED-4DB2-BD59-A6C34878D82A}">
                    <a16:rowId xmlns:a16="http://schemas.microsoft.com/office/drawing/2014/main" val="1511091084"/>
                  </a:ext>
                </a:extLst>
              </a:tr>
              <a:tr h="133449">
                <a:tc vMerge="1">
                  <a:txBody>
                    <a:bodyPr/>
                    <a:lstStyle/>
                    <a:p>
                      <a:endParaRPr lang="en-GB"/>
                    </a:p>
                  </a:txBody>
                  <a:tcPr/>
                </a:tc>
                <a:tc>
                  <a:txBody>
                    <a:bodyPr/>
                    <a:lstStyle/>
                    <a:p>
                      <a:pPr algn="ctr" fontAlgn="ctr"/>
                      <a:r>
                        <a:rPr lang="en-GB" sz="700" b="0" i="0" u="none" strike="noStrike">
                          <a:solidFill>
                            <a:srgbClr val="000000"/>
                          </a:solidFill>
                          <a:effectLst/>
                          <a:latin typeface="Calibri" panose="020F0502020204030204" pitchFamily="34" charset="0"/>
                        </a:rPr>
                        <a:t>3</a:t>
                      </a:r>
                    </a:p>
                  </a:txBody>
                  <a:tcPr marL="6355" marR="6355" marT="635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l" fontAlgn="b"/>
                      <a:r>
                        <a:rPr lang="en-GB" sz="700" b="0" i="0" u="none" strike="noStrike" dirty="0">
                          <a:solidFill>
                            <a:srgbClr val="000000"/>
                          </a:solidFill>
                          <a:effectLst/>
                          <a:latin typeface="Calibri" panose="020F0502020204030204" pitchFamily="34" charset="0"/>
                        </a:rPr>
                        <a:t>Image Processing </a:t>
                      </a:r>
                      <a:r>
                        <a:rPr lang="en-GB" sz="700" b="0" i="0" u="none" strike="noStrike" dirty="0" err="1">
                          <a:solidFill>
                            <a:srgbClr val="000000"/>
                          </a:solidFill>
                          <a:effectLst/>
                          <a:latin typeface="Calibri" panose="020F0502020204030204" pitchFamily="34" charset="0"/>
                        </a:rPr>
                        <a:t>Uygulaması</a:t>
                      </a:r>
                      <a:endParaRPr lang="en-GB" sz="700" b="0" i="0" u="none" strike="noStrike" dirty="0">
                        <a:solidFill>
                          <a:srgbClr val="000000"/>
                        </a:solidFill>
                        <a:effectLst/>
                        <a:latin typeface="Calibri" panose="020F0502020204030204" pitchFamily="34" charset="0"/>
                      </a:endParaRPr>
                    </a:p>
                  </a:txBody>
                  <a:tcPr marL="6355" marR="6355" marT="635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vMerge="1">
                  <a:txBody>
                    <a:bodyPr/>
                    <a:lstStyle/>
                    <a:p>
                      <a:endParaRPr lang="en-GB"/>
                    </a:p>
                  </a:txBody>
                  <a:tcPr/>
                </a:tc>
                <a:extLst>
                  <a:ext uri="{0D108BD9-81ED-4DB2-BD59-A6C34878D82A}">
                    <a16:rowId xmlns:a16="http://schemas.microsoft.com/office/drawing/2014/main" val="3941977425"/>
                  </a:ext>
                </a:extLst>
              </a:tr>
            </a:tbl>
          </a:graphicData>
        </a:graphic>
      </p:graphicFrame>
      <p:pic>
        <p:nvPicPr>
          <p:cNvPr id="12" name="Google Shape;108;p15">
            <a:extLst>
              <a:ext uri="{FF2B5EF4-FFF2-40B4-BE49-F238E27FC236}">
                <a16:creationId xmlns:a16="http://schemas.microsoft.com/office/drawing/2014/main" id="{297388B5-5E92-4096-9960-40161E17A218}"/>
              </a:ext>
            </a:extLst>
          </p:cNvPr>
          <p:cNvPicPr preferRelativeResize="0"/>
          <p:nvPr/>
        </p:nvPicPr>
        <p:blipFill>
          <a:blip r:embed="rId6">
            <a:alphaModFix/>
          </a:blip>
          <a:stretch>
            <a:fillRect/>
          </a:stretch>
        </p:blipFill>
        <p:spPr>
          <a:xfrm rot="20619083">
            <a:off x="7222987" y="3690920"/>
            <a:ext cx="1522231" cy="1608082"/>
          </a:xfrm>
          <a:prstGeom prst="rect">
            <a:avLst/>
          </a:prstGeom>
          <a:noFill/>
          <a:ln>
            <a:noFill/>
          </a:ln>
        </p:spPr>
      </p:pic>
      <p:graphicFrame>
        <p:nvGraphicFramePr>
          <p:cNvPr id="4" name="Table 3">
            <a:extLst>
              <a:ext uri="{FF2B5EF4-FFF2-40B4-BE49-F238E27FC236}">
                <a16:creationId xmlns:a16="http://schemas.microsoft.com/office/drawing/2014/main" id="{9C0D0316-4D98-44F0-9E39-309D2A99BBBC}"/>
              </a:ext>
            </a:extLst>
          </p:cNvPr>
          <p:cNvGraphicFramePr>
            <a:graphicFrameLocks noGrp="1"/>
          </p:cNvGraphicFramePr>
          <p:nvPr>
            <p:extLst>
              <p:ext uri="{D42A27DB-BD31-4B8C-83A1-F6EECF244321}">
                <p14:modId xmlns:p14="http://schemas.microsoft.com/office/powerpoint/2010/main" val="2419743409"/>
              </p:ext>
            </p:extLst>
          </p:nvPr>
        </p:nvGraphicFramePr>
        <p:xfrm>
          <a:off x="1064191" y="4456734"/>
          <a:ext cx="2544418" cy="531495"/>
        </p:xfrm>
        <a:graphic>
          <a:graphicData uri="http://schemas.openxmlformats.org/drawingml/2006/table">
            <a:tbl>
              <a:tblPr/>
              <a:tblGrid>
                <a:gridCol w="260256">
                  <a:extLst>
                    <a:ext uri="{9D8B030D-6E8A-4147-A177-3AD203B41FA5}">
                      <a16:colId xmlns:a16="http://schemas.microsoft.com/office/drawing/2014/main" val="72750237"/>
                    </a:ext>
                  </a:extLst>
                </a:gridCol>
                <a:gridCol w="2284162">
                  <a:extLst>
                    <a:ext uri="{9D8B030D-6E8A-4147-A177-3AD203B41FA5}">
                      <a16:colId xmlns:a16="http://schemas.microsoft.com/office/drawing/2014/main" val="1984859213"/>
                    </a:ext>
                  </a:extLst>
                </a:gridCol>
              </a:tblGrid>
              <a:tr h="112263">
                <a:tc>
                  <a:txBody>
                    <a:bodyPr/>
                    <a:lstStyle/>
                    <a:p>
                      <a:pPr algn="l" fontAlgn="b"/>
                      <a:r>
                        <a:rPr lang="en-GB"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FFF2CC"/>
                    </a:solidFill>
                  </a:tcPr>
                </a:tc>
                <a:tc>
                  <a:txBody>
                    <a:bodyPr/>
                    <a:lstStyle/>
                    <a:p>
                      <a:pPr algn="l" fontAlgn="b"/>
                      <a:r>
                        <a:rPr lang="en-GB" sz="1100" b="0" i="0" u="none" strike="noStrike">
                          <a:solidFill>
                            <a:srgbClr val="000000"/>
                          </a:solidFill>
                          <a:effectLst/>
                          <a:latin typeface="Calibri" panose="020F0502020204030204" pitchFamily="34" charset="0"/>
                        </a:rPr>
                        <a:t>Uygulamalı Dersler</a:t>
                      </a:r>
                    </a:p>
                  </a:txBody>
                  <a:tcPr marL="9525" marR="9525" marT="9525" marB="0" anchor="b">
                    <a:lnL>
                      <a:noFill/>
                    </a:lnL>
                    <a:lnR>
                      <a:noFill/>
                    </a:lnR>
                    <a:lnT>
                      <a:noFill/>
                    </a:lnT>
                    <a:lnB>
                      <a:noFill/>
                    </a:lnB>
                  </a:tcPr>
                </a:tc>
                <a:extLst>
                  <a:ext uri="{0D108BD9-81ED-4DB2-BD59-A6C34878D82A}">
                    <a16:rowId xmlns:a16="http://schemas.microsoft.com/office/drawing/2014/main" val="4287302287"/>
                  </a:ext>
                </a:extLst>
              </a:tr>
              <a:tr h="112263">
                <a:tc>
                  <a:txBody>
                    <a:bodyPr/>
                    <a:lstStyle/>
                    <a:p>
                      <a:pPr algn="l" fontAlgn="b"/>
                      <a:r>
                        <a:rPr lang="en-GB"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C6E0B4"/>
                    </a:solidFill>
                  </a:tcPr>
                </a:tc>
                <a:tc>
                  <a:txBody>
                    <a:bodyPr/>
                    <a:lstStyle/>
                    <a:p>
                      <a:pPr algn="l" fontAlgn="b"/>
                      <a:r>
                        <a:rPr lang="en-GB" sz="1100" b="0" i="0" u="none" strike="noStrike">
                          <a:solidFill>
                            <a:srgbClr val="000000"/>
                          </a:solidFill>
                          <a:effectLst/>
                          <a:latin typeface="Calibri" panose="020F0502020204030204" pitchFamily="34" charset="0"/>
                        </a:rPr>
                        <a:t>Teorik Dersler</a:t>
                      </a:r>
                    </a:p>
                  </a:txBody>
                  <a:tcPr marL="9525" marR="9525" marT="9525" marB="0" anchor="b">
                    <a:lnL>
                      <a:noFill/>
                    </a:lnL>
                    <a:lnR>
                      <a:noFill/>
                    </a:lnR>
                    <a:lnT>
                      <a:noFill/>
                    </a:lnT>
                    <a:lnB>
                      <a:noFill/>
                    </a:lnB>
                  </a:tcPr>
                </a:tc>
                <a:extLst>
                  <a:ext uri="{0D108BD9-81ED-4DB2-BD59-A6C34878D82A}">
                    <a16:rowId xmlns:a16="http://schemas.microsoft.com/office/drawing/2014/main" val="788557181"/>
                  </a:ext>
                </a:extLst>
              </a:tr>
              <a:tr h="112263">
                <a:tc>
                  <a:txBody>
                    <a:bodyPr/>
                    <a:lstStyle/>
                    <a:p>
                      <a:pPr algn="l" fontAlgn="b"/>
                      <a:r>
                        <a:rPr lang="en-GB"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a:noFill/>
                    </a:lnB>
                    <a:solidFill>
                      <a:srgbClr val="BDD7EE"/>
                    </a:solidFill>
                  </a:tcPr>
                </a:tc>
                <a:tc>
                  <a:txBody>
                    <a:bodyPr/>
                    <a:lstStyle/>
                    <a:p>
                      <a:pPr algn="l" fontAlgn="b"/>
                      <a:r>
                        <a:rPr lang="en-GB" sz="1100" b="0" i="0" u="none" strike="noStrike" dirty="0" err="1">
                          <a:solidFill>
                            <a:srgbClr val="000000"/>
                          </a:solidFill>
                          <a:effectLst/>
                          <a:latin typeface="Calibri" panose="020F0502020204030204" pitchFamily="34" charset="0"/>
                        </a:rPr>
                        <a:t>Kütüphane</a:t>
                      </a:r>
                      <a:r>
                        <a:rPr lang="en-GB" sz="1100" b="0" i="0" u="none" strike="noStrike" dirty="0">
                          <a:solidFill>
                            <a:srgbClr val="000000"/>
                          </a:solidFill>
                          <a:effectLst/>
                          <a:latin typeface="Calibri" panose="020F0502020204030204" pitchFamily="34" charset="0"/>
                        </a:rPr>
                        <a:t>/Tool </a:t>
                      </a:r>
                      <a:r>
                        <a:rPr lang="en-GB" sz="1100" b="0" i="0" u="none" strike="noStrike" dirty="0" err="1">
                          <a:solidFill>
                            <a:srgbClr val="000000"/>
                          </a:solidFill>
                          <a:effectLst/>
                          <a:latin typeface="Calibri" panose="020F0502020204030204" pitchFamily="34" charset="0"/>
                        </a:rPr>
                        <a:t>Tanıtım</a:t>
                      </a:r>
                      <a:r>
                        <a:rPr lang="en-GB" sz="1100" b="0" i="0" u="none" strike="noStrike" dirty="0">
                          <a:solidFill>
                            <a:srgbClr val="000000"/>
                          </a:solidFill>
                          <a:effectLst/>
                          <a:latin typeface="Calibri" panose="020F0502020204030204" pitchFamily="34" charset="0"/>
                        </a:rPr>
                        <a:t> </a:t>
                      </a:r>
                      <a:r>
                        <a:rPr lang="en-GB" sz="1100" b="0" i="0" u="none" strike="noStrike" dirty="0" err="1">
                          <a:solidFill>
                            <a:srgbClr val="000000"/>
                          </a:solidFill>
                          <a:effectLst/>
                          <a:latin typeface="Calibri" panose="020F0502020204030204" pitchFamily="34" charset="0"/>
                        </a:rPr>
                        <a:t>Dersleri</a:t>
                      </a:r>
                      <a:endParaRPr lang="en-GB"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757972481"/>
                  </a:ext>
                </a:extLst>
              </a:tr>
            </a:tbl>
          </a:graphicData>
        </a:graphic>
      </p:graphicFrame>
    </p:spTree>
    <p:extLst>
      <p:ext uri="{BB962C8B-B14F-4D97-AF65-F5344CB8AC3E}">
        <p14:creationId xmlns:p14="http://schemas.microsoft.com/office/powerpoint/2010/main" val="19869613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50</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799967"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AutoML(</a:t>
            </a:r>
            <a:r>
              <a:rPr lang="en-GB" b="1" i="1" noProof="1">
                <a:latin typeface="Roboto Condensed Light" panose="02000000000000000000" pitchFamily="2" charset="0"/>
                <a:ea typeface="Roboto Condensed Light" panose="02000000000000000000" pitchFamily="2" charset="0"/>
                <a:sym typeface="Roboto Condensed Light"/>
              </a:rPr>
              <a:t>Otomatik Makine Öğrenimi)</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3" name="Picture 2">
            <a:extLst>
              <a:ext uri="{FF2B5EF4-FFF2-40B4-BE49-F238E27FC236}">
                <a16:creationId xmlns:a16="http://schemas.microsoft.com/office/drawing/2014/main" id="{BBC6FB6B-76B8-4190-B69B-563F3B3A5A33}"/>
              </a:ext>
            </a:extLst>
          </p:cNvPr>
          <p:cNvPicPr>
            <a:picLocks noChangeAspect="1"/>
          </p:cNvPicPr>
          <p:nvPr/>
        </p:nvPicPr>
        <p:blipFill>
          <a:blip r:embed="rId6"/>
          <a:stretch>
            <a:fillRect/>
          </a:stretch>
        </p:blipFill>
        <p:spPr>
          <a:xfrm>
            <a:off x="1771147" y="2499826"/>
            <a:ext cx="5603846" cy="1476462"/>
          </a:xfrm>
          <a:prstGeom prst="rect">
            <a:avLst/>
          </a:prstGeom>
        </p:spPr>
      </p:pic>
    </p:spTree>
    <p:extLst>
      <p:ext uri="{BB962C8B-B14F-4D97-AF65-F5344CB8AC3E}">
        <p14:creationId xmlns:p14="http://schemas.microsoft.com/office/powerpoint/2010/main" val="9847573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51</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
        <p:nvSpPr>
          <p:cNvPr id="10" name="Google Shape;245;p30">
            <a:extLst>
              <a:ext uri="{FF2B5EF4-FFF2-40B4-BE49-F238E27FC236}">
                <a16:creationId xmlns:a16="http://schemas.microsoft.com/office/drawing/2014/main" id="{9B04080A-B3A1-41FD-81D0-AC54FCE60BD2}"/>
              </a:ext>
            </a:extLst>
          </p:cNvPr>
          <p:cNvSpPr txBox="1"/>
          <p:nvPr/>
        </p:nvSpPr>
        <p:spPr>
          <a:xfrm>
            <a:off x="557224" y="1366850"/>
            <a:ext cx="7799967" cy="400079"/>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noProof="1">
                <a:latin typeface="Roboto Condensed Light"/>
                <a:ea typeface="Roboto Condensed Light"/>
                <a:cs typeface="Roboto Condensed Light"/>
                <a:sym typeface="Roboto Condensed Light"/>
              </a:rPr>
              <a:t>Yapay Zeka birden fazla alt dal içeren bir alandır. “</a:t>
            </a:r>
            <a:r>
              <a:rPr lang="en-GB" b="1" i="1" noProof="1">
                <a:latin typeface="Roboto Condensed Light" panose="02000000000000000000" pitchFamily="2" charset="0"/>
                <a:ea typeface="Roboto Condensed Light" panose="02000000000000000000" pitchFamily="2" charset="0"/>
                <a:cs typeface="Roboto Condensed Light"/>
                <a:sym typeface="Roboto Condensed Light"/>
              </a:rPr>
              <a:t>AutoML(</a:t>
            </a:r>
            <a:r>
              <a:rPr lang="en-GB" b="1" i="1" noProof="1">
                <a:latin typeface="Roboto Condensed Light" panose="02000000000000000000" pitchFamily="2" charset="0"/>
                <a:ea typeface="Roboto Condensed Light" panose="02000000000000000000" pitchFamily="2" charset="0"/>
                <a:sym typeface="Roboto Condensed Light"/>
              </a:rPr>
              <a:t>Otomatik Makine Öğrenimi)</a:t>
            </a:r>
            <a:r>
              <a:rPr lang="en-GB" noProof="1">
                <a:latin typeface="Roboto Condensed Light" panose="02000000000000000000" pitchFamily="2" charset="0"/>
                <a:ea typeface="Roboto Condensed Light" panose="02000000000000000000" pitchFamily="2" charset="0"/>
                <a:cs typeface="Roboto Condensed Light"/>
                <a:sym typeface="Roboto Condensed Light"/>
              </a:rPr>
              <a:t>”</a:t>
            </a:r>
            <a:r>
              <a:rPr lang="en-GB" noProof="1">
                <a:latin typeface="Roboto Condensed Light"/>
                <a:ea typeface="Roboto Condensed Light"/>
                <a:cs typeface="Roboto Condensed Light"/>
                <a:sym typeface="Roboto Condensed Light"/>
              </a:rPr>
              <a:t> bunlardan biridir.</a:t>
            </a:r>
            <a:endParaRPr lang="en-GB" sz="1400" b="0" i="0" u="none" strike="noStrike" cap="none" noProof="1">
              <a:solidFill>
                <a:srgbClr val="000000"/>
              </a:solidFill>
              <a:latin typeface="Roboto Condensed Light"/>
              <a:ea typeface="Roboto Condensed Light"/>
              <a:cs typeface="Roboto Condensed Light"/>
              <a:sym typeface="Roboto Condensed Light"/>
            </a:endParaRPr>
          </a:p>
        </p:txBody>
      </p:sp>
      <p:pic>
        <p:nvPicPr>
          <p:cNvPr id="4" name="Picture 3">
            <a:extLst>
              <a:ext uri="{FF2B5EF4-FFF2-40B4-BE49-F238E27FC236}">
                <a16:creationId xmlns:a16="http://schemas.microsoft.com/office/drawing/2014/main" id="{17297DD2-F8EF-4709-860C-DE2E8D4E6F15}"/>
              </a:ext>
            </a:extLst>
          </p:cNvPr>
          <p:cNvPicPr>
            <a:picLocks noChangeAspect="1"/>
          </p:cNvPicPr>
          <p:nvPr/>
        </p:nvPicPr>
        <p:blipFill>
          <a:blip r:embed="rId6"/>
          <a:stretch>
            <a:fillRect/>
          </a:stretch>
        </p:blipFill>
        <p:spPr>
          <a:xfrm>
            <a:off x="1937857" y="2571750"/>
            <a:ext cx="5268286" cy="1182848"/>
          </a:xfrm>
          <a:prstGeom prst="rect">
            <a:avLst/>
          </a:prstGeom>
        </p:spPr>
      </p:pic>
    </p:spTree>
    <p:extLst>
      <p:ext uri="{BB962C8B-B14F-4D97-AF65-F5344CB8AC3E}">
        <p14:creationId xmlns:p14="http://schemas.microsoft.com/office/powerpoint/2010/main" val="4585318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subTitle" idx="1"/>
          </p:nvPr>
        </p:nvSpPr>
        <p:spPr>
          <a:xfrm>
            <a:off x="2152500" y="3028254"/>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GB" dirty="0" err="1"/>
              <a:t>Kendinize</a:t>
            </a:r>
            <a:r>
              <a:rPr lang="en-GB" dirty="0"/>
              <a:t> </a:t>
            </a:r>
            <a:r>
              <a:rPr lang="en-GB" dirty="0" err="1"/>
              <a:t>iyi</a:t>
            </a:r>
            <a:r>
              <a:rPr lang="en-GB" dirty="0"/>
              <a:t> </a:t>
            </a:r>
            <a:r>
              <a:rPr lang="en-GB" dirty="0" err="1"/>
              <a:t>bakın</a:t>
            </a:r>
            <a:r>
              <a:rPr lang="en-GB" dirty="0"/>
              <a:t> </a:t>
            </a:r>
            <a:r>
              <a:rPr lang="en-GB" dirty="0">
                <a:sym typeface="Wingdings" panose="05000000000000000000" pitchFamily="2" charset="2"/>
              </a:rPr>
              <a:t></a:t>
            </a:r>
            <a:endParaRPr dirty="0"/>
          </a:p>
        </p:txBody>
      </p:sp>
      <p:sp>
        <p:nvSpPr>
          <p:cNvPr id="260" name="Google Shape;260;p32"/>
          <p:cNvSpPr txBox="1">
            <a:spLocks noGrp="1"/>
          </p:cNvSpPr>
          <p:nvPr>
            <p:ph type="ctrTitle"/>
          </p:nvPr>
        </p:nvSpPr>
        <p:spPr>
          <a:xfrm flipH="1">
            <a:off x="1183758" y="1694404"/>
            <a:ext cx="6556743"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Yarın</a:t>
            </a:r>
            <a:r>
              <a:rPr lang="en-GB" dirty="0"/>
              <a:t> </a:t>
            </a:r>
            <a:r>
              <a:rPr lang="en-GB" dirty="0" err="1"/>
              <a:t>görüşmek</a:t>
            </a:r>
            <a:r>
              <a:rPr lang="en-GB" dirty="0"/>
              <a:t> üzere</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extLst>
      <p:ext uri="{BB962C8B-B14F-4D97-AF65-F5344CB8AC3E}">
        <p14:creationId xmlns:p14="http://schemas.microsoft.com/office/powerpoint/2010/main" val="38198147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3"/>
          <p:cNvSpPr txBox="1">
            <a:spLocks noGrp="1"/>
          </p:cNvSpPr>
          <p:nvPr>
            <p:ph type="ctrTitle"/>
          </p:nvPr>
        </p:nvSpPr>
        <p:spPr>
          <a:xfrm flipH="1">
            <a:off x="2754543" y="1347038"/>
            <a:ext cx="5195700" cy="1921200"/>
          </a:xfrm>
          <a:prstGeom prst="rect">
            <a:avLst/>
          </a:prstGeom>
          <a:noFill/>
          <a:ln>
            <a:noFill/>
          </a:ln>
        </p:spPr>
        <p:txBody>
          <a:bodyPr spcFirstLastPara="1" wrap="square" lIns="91425" tIns="91425" rIns="91425" bIns="91425" anchor="ctr" anchorCtr="0">
            <a:noAutofit/>
          </a:bodyPr>
          <a:lstStyle/>
          <a:p>
            <a:pPr>
              <a:buSzPts val="1400"/>
            </a:pPr>
            <a:r>
              <a:rPr lang="en-GB" dirty="0" err="1"/>
              <a:t>Kütüphane</a:t>
            </a:r>
            <a:r>
              <a:rPr lang="en-GB" dirty="0"/>
              <a:t> </a:t>
            </a:r>
            <a:r>
              <a:rPr lang="en-GB" dirty="0" err="1"/>
              <a:t>Tanıtımları</a:t>
            </a:r>
            <a:endParaRPr dirty="0"/>
          </a:p>
        </p:txBody>
      </p:sp>
      <p:sp>
        <p:nvSpPr>
          <p:cNvPr id="269" name="Google Shape;269;p33"/>
          <p:cNvSpPr txBox="1">
            <a:spLocks noGrp="1"/>
          </p:cNvSpPr>
          <p:nvPr>
            <p:ph type="title" idx="2"/>
          </p:nvPr>
        </p:nvSpPr>
        <p:spPr>
          <a:xfrm flipH="1">
            <a:off x="4970943" y="1035213"/>
            <a:ext cx="2979300" cy="754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9600"/>
              <a:buNone/>
            </a:pPr>
            <a:r>
              <a:rPr lang="tr-TR">
                <a:solidFill>
                  <a:srgbClr val="C3996C"/>
                </a:solidFill>
              </a:rPr>
              <a:t>03</a:t>
            </a:r>
            <a:endParaRPr>
              <a:solidFill>
                <a:srgbClr val="C3996C"/>
              </a:solidFill>
            </a:endParaRPr>
          </a:p>
        </p:txBody>
      </p:sp>
      <p:cxnSp>
        <p:nvCxnSpPr>
          <p:cNvPr id="270" name="Google Shape;270;p33"/>
          <p:cNvCxnSpPr/>
          <p:nvPr/>
        </p:nvCxnSpPr>
        <p:spPr>
          <a:xfrm>
            <a:off x="7626825" y="2744700"/>
            <a:ext cx="15606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Google Shape;260;p32"/>
          <p:cNvSpPr txBox="1">
            <a:spLocks noGrp="1"/>
          </p:cNvSpPr>
          <p:nvPr>
            <p:ph type="ctrTitle"/>
          </p:nvPr>
        </p:nvSpPr>
        <p:spPr>
          <a:xfrm flipH="1">
            <a:off x="1287820" y="1694404"/>
            <a:ext cx="6520485"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Birlikte</a:t>
            </a:r>
            <a:r>
              <a:rPr lang="en-GB" dirty="0"/>
              <a:t> #Kodluyoruz</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pic>
        <p:nvPicPr>
          <p:cNvPr id="3" name="Picture 2" descr="A picture containing icon&#10;&#10;Description automatically generated">
            <a:extLst>
              <a:ext uri="{FF2B5EF4-FFF2-40B4-BE49-F238E27FC236}">
                <a16:creationId xmlns:a16="http://schemas.microsoft.com/office/drawing/2014/main" id="{264E2253-3A30-4B1B-A922-B9B93FB989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0250" y1="24000" x2="37250" y2="39250"/>
                        <a14:foregroundMark x1="43750" y1="23000" x2="37000" y2="35250"/>
                        <a14:foregroundMark x1="33750" y1="70000" x2="33750" y2="70000"/>
                        <a14:foregroundMark x1="65500" y1="68750" x2="65500" y2="68750"/>
                        <a14:backgroundMark x1="33906" y1="33691" x2="30000" y2="42750"/>
                        <a14:backgroundMark x1="41750" y1="15500" x2="38252" y2="23612"/>
                        <a14:backgroundMark x1="52750" y1="37750" x2="52750" y2="37750"/>
                      </a14:backgroundRemoval>
                    </a14:imgEffect>
                  </a14:imgLayer>
                </a14:imgProps>
              </a:ext>
            </a:extLst>
          </a:blip>
          <a:stretch>
            <a:fillRect/>
          </a:stretch>
        </p:blipFill>
        <p:spPr>
          <a:xfrm rot="1301062">
            <a:off x="7258681" y="1844285"/>
            <a:ext cx="740556" cy="740556"/>
          </a:xfrm>
          <a:prstGeom prst="rect">
            <a:avLst/>
          </a:prstGeom>
        </p:spPr>
      </p:pic>
    </p:spTree>
    <p:extLst>
      <p:ext uri="{BB962C8B-B14F-4D97-AF65-F5344CB8AC3E}">
        <p14:creationId xmlns:p14="http://schemas.microsoft.com/office/powerpoint/2010/main" val="28426131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subTitle" idx="1"/>
          </p:nvPr>
        </p:nvSpPr>
        <p:spPr>
          <a:xfrm>
            <a:off x="2152500" y="3028254"/>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GB" dirty="0"/>
              <a:t>15 </a:t>
            </a:r>
            <a:r>
              <a:rPr lang="en-GB" dirty="0" err="1"/>
              <a:t>Dakika</a:t>
            </a:r>
            <a:endParaRPr dirty="0"/>
          </a:p>
        </p:txBody>
      </p:sp>
      <p:sp>
        <p:nvSpPr>
          <p:cNvPr id="260" name="Google Shape;260;p32"/>
          <p:cNvSpPr txBox="1">
            <a:spLocks noGrp="1"/>
          </p:cNvSpPr>
          <p:nvPr>
            <p:ph type="ctrTitle"/>
          </p:nvPr>
        </p:nvSpPr>
        <p:spPr>
          <a:xfrm flipH="1">
            <a:off x="1632514" y="1694404"/>
            <a:ext cx="5677897"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Çay</a:t>
            </a:r>
            <a:r>
              <a:rPr lang="en-GB" dirty="0"/>
              <a:t>/</a:t>
            </a:r>
            <a:r>
              <a:rPr lang="en-GB" dirty="0" err="1"/>
              <a:t>Kahve</a:t>
            </a:r>
            <a:r>
              <a:rPr lang="en-GB" dirty="0"/>
              <a:t> </a:t>
            </a:r>
            <a:r>
              <a:rPr lang="en-GB" dirty="0" err="1"/>
              <a:t>Molası</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pic>
        <p:nvPicPr>
          <p:cNvPr id="11" name="Graphic 10">
            <a:extLst>
              <a:ext uri="{FF2B5EF4-FFF2-40B4-BE49-F238E27FC236}">
                <a16:creationId xmlns:a16="http://schemas.microsoft.com/office/drawing/2014/main" id="{6406007B-5AAE-407C-B3A3-2ACA51C3F7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3098" y="850871"/>
            <a:ext cx="1099189" cy="1301081"/>
          </a:xfrm>
          <a:prstGeom prst="rect">
            <a:avLst/>
          </a:prstGeom>
        </p:spPr>
      </p:pic>
      <p:pic>
        <p:nvPicPr>
          <p:cNvPr id="13" name="Graphic 12">
            <a:extLst>
              <a:ext uri="{FF2B5EF4-FFF2-40B4-BE49-F238E27FC236}">
                <a16:creationId xmlns:a16="http://schemas.microsoft.com/office/drawing/2014/main" id="{239FC931-9B04-44CC-B9E9-1616790B4B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52838" y="891811"/>
            <a:ext cx="1219200" cy="1219200"/>
          </a:xfrm>
          <a:prstGeom prst="rect">
            <a:avLst/>
          </a:prstGeom>
        </p:spPr>
      </p:pic>
    </p:spTree>
    <p:extLst>
      <p:ext uri="{BB962C8B-B14F-4D97-AF65-F5344CB8AC3E}">
        <p14:creationId xmlns:p14="http://schemas.microsoft.com/office/powerpoint/2010/main" val="14160275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Google Shape;260;p32"/>
          <p:cNvSpPr txBox="1">
            <a:spLocks noGrp="1"/>
          </p:cNvSpPr>
          <p:nvPr>
            <p:ph type="ctrTitle"/>
          </p:nvPr>
        </p:nvSpPr>
        <p:spPr>
          <a:xfrm flipH="1">
            <a:off x="1287820" y="1694404"/>
            <a:ext cx="6520485"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Birlikte</a:t>
            </a:r>
            <a:r>
              <a:rPr lang="en-GB" dirty="0"/>
              <a:t> #Kodluyoruz</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pic>
        <p:nvPicPr>
          <p:cNvPr id="3" name="Picture 2" descr="A picture containing icon&#10;&#10;Description automatically generated">
            <a:extLst>
              <a:ext uri="{FF2B5EF4-FFF2-40B4-BE49-F238E27FC236}">
                <a16:creationId xmlns:a16="http://schemas.microsoft.com/office/drawing/2014/main" id="{264E2253-3A30-4B1B-A922-B9B93FB989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0250" y1="24000" x2="37250" y2="39250"/>
                        <a14:foregroundMark x1="43750" y1="23000" x2="37000" y2="35250"/>
                        <a14:foregroundMark x1="33750" y1="70000" x2="33750" y2="70000"/>
                        <a14:foregroundMark x1="65500" y1="68750" x2="65500" y2="68750"/>
                        <a14:backgroundMark x1="33906" y1="33691" x2="30000" y2="42750"/>
                        <a14:backgroundMark x1="41750" y1="15500" x2="38252" y2="23612"/>
                        <a14:backgroundMark x1="52750" y1="37750" x2="52750" y2="37750"/>
                      </a14:backgroundRemoval>
                    </a14:imgEffect>
                  </a14:imgLayer>
                </a14:imgProps>
              </a:ext>
            </a:extLst>
          </a:blip>
          <a:stretch>
            <a:fillRect/>
          </a:stretch>
        </p:blipFill>
        <p:spPr>
          <a:xfrm rot="1301062">
            <a:off x="7258681" y="1844285"/>
            <a:ext cx="740556" cy="740556"/>
          </a:xfrm>
          <a:prstGeom prst="rect">
            <a:avLst/>
          </a:prstGeom>
        </p:spPr>
      </p:pic>
    </p:spTree>
    <p:extLst>
      <p:ext uri="{BB962C8B-B14F-4D97-AF65-F5344CB8AC3E}">
        <p14:creationId xmlns:p14="http://schemas.microsoft.com/office/powerpoint/2010/main" val="32599663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subTitle" idx="1"/>
          </p:nvPr>
        </p:nvSpPr>
        <p:spPr>
          <a:xfrm>
            <a:off x="2152500" y="3028254"/>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GB" dirty="0"/>
              <a:t>45 </a:t>
            </a:r>
            <a:r>
              <a:rPr lang="en-GB" dirty="0" err="1"/>
              <a:t>Dakika</a:t>
            </a:r>
            <a:endParaRPr dirty="0"/>
          </a:p>
        </p:txBody>
      </p:sp>
      <p:sp>
        <p:nvSpPr>
          <p:cNvPr id="260" name="Google Shape;260;p32"/>
          <p:cNvSpPr txBox="1">
            <a:spLocks noGrp="1"/>
          </p:cNvSpPr>
          <p:nvPr>
            <p:ph type="ctrTitle"/>
          </p:nvPr>
        </p:nvSpPr>
        <p:spPr>
          <a:xfrm flipH="1">
            <a:off x="1632514" y="1694404"/>
            <a:ext cx="5677897"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Öğle</a:t>
            </a:r>
            <a:r>
              <a:rPr lang="en-GB" dirty="0"/>
              <a:t> </a:t>
            </a:r>
            <a:r>
              <a:rPr lang="en-GB" dirty="0" err="1"/>
              <a:t>Arası</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extLst>
      <p:ext uri="{BB962C8B-B14F-4D97-AF65-F5344CB8AC3E}">
        <p14:creationId xmlns:p14="http://schemas.microsoft.com/office/powerpoint/2010/main" val="35776734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60" name="Google Shape;260;p32"/>
          <p:cNvSpPr txBox="1">
            <a:spLocks noGrp="1"/>
          </p:cNvSpPr>
          <p:nvPr>
            <p:ph type="ctrTitle"/>
          </p:nvPr>
        </p:nvSpPr>
        <p:spPr>
          <a:xfrm flipH="1">
            <a:off x="1287820" y="1694404"/>
            <a:ext cx="6520485"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Birlikte</a:t>
            </a:r>
            <a:r>
              <a:rPr lang="en-GB" dirty="0"/>
              <a:t> #Kodluyoruz</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pic>
        <p:nvPicPr>
          <p:cNvPr id="3" name="Picture 2" descr="A picture containing icon&#10;&#10;Description automatically generated">
            <a:extLst>
              <a:ext uri="{FF2B5EF4-FFF2-40B4-BE49-F238E27FC236}">
                <a16:creationId xmlns:a16="http://schemas.microsoft.com/office/drawing/2014/main" id="{264E2253-3A30-4B1B-A922-B9B93FB989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foregroundMark x1="40250" y1="24000" x2="37250" y2="39250"/>
                        <a14:foregroundMark x1="43750" y1="23000" x2="37000" y2="35250"/>
                        <a14:foregroundMark x1="33750" y1="70000" x2="33750" y2="70000"/>
                        <a14:foregroundMark x1="65500" y1="68750" x2="65500" y2="68750"/>
                        <a14:backgroundMark x1="33906" y1="33691" x2="30000" y2="42750"/>
                        <a14:backgroundMark x1="41750" y1="15500" x2="38252" y2="23612"/>
                        <a14:backgroundMark x1="52750" y1="37750" x2="52750" y2="37750"/>
                      </a14:backgroundRemoval>
                    </a14:imgEffect>
                  </a14:imgLayer>
                </a14:imgProps>
              </a:ext>
            </a:extLst>
          </a:blip>
          <a:stretch>
            <a:fillRect/>
          </a:stretch>
        </p:blipFill>
        <p:spPr>
          <a:xfrm rot="1301062">
            <a:off x="7258681" y="1844285"/>
            <a:ext cx="740556" cy="740556"/>
          </a:xfrm>
          <a:prstGeom prst="rect">
            <a:avLst/>
          </a:prstGeom>
        </p:spPr>
      </p:pic>
    </p:spTree>
    <p:extLst>
      <p:ext uri="{BB962C8B-B14F-4D97-AF65-F5344CB8AC3E}">
        <p14:creationId xmlns:p14="http://schemas.microsoft.com/office/powerpoint/2010/main" val="21395982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45"/>
          <p:cNvSpPr txBox="1">
            <a:spLocks noGrp="1"/>
          </p:cNvSpPr>
          <p:nvPr>
            <p:ph type="ctrTitle"/>
          </p:nvPr>
        </p:nvSpPr>
        <p:spPr>
          <a:xfrm flipH="1">
            <a:off x="1180002" y="1347038"/>
            <a:ext cx="7172145" cy="1921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GB" dirty="0" err="1"/>
              <a:t>Soru</a:t>
            </a:r>
            <a:r>
              <a:rPr lang="en-GB" dirty="0"/>
              <a:t> &amp; </a:t>
            </a:r>
            <a:r>
              <a:rPr lang="en-GB" dirty="0" err="1"/>
              <a:t>Cevap</a:t>
            </a:r>
            <a:endParaRPr lang="en-GB" dirty="0"/>
          </a:p>
        </p:txBody>
      </p:sp>
      <p:sp>
        <p:nvSpPr>
          <p:cNvPr id="377" name="Google Shape;377;p45"/>
          <p:cNvSpPr txBox="1">
            <a:spLocks noGrp="1"/>
          </p:cNvSpPr>
          <p:nvPr>
            <p:ph type="title" idx="2"/>
          </p:nvPr>
        </p:nvSpPr>
        <p:spPr>
          <a:xfrm flipH="1">
            <a:off x="1180003" y="1035213"/>
            <a:ext cx="2979300" cy="754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600"/>
              <a:buNone/>
            </a:pPr>
            <a:r>
              <a:rPr lang="tr-TR">
                <a:solidFill>
                  <a:srgbClr val="C3996C"/>
                </a:solidFill>
              </a:rPr>
              <a:t>04</a:t>
            </a:r>
            <a:endParaRPr>
              <a:solidFill>
                <a:srgbClr val="C3996C"/>
              </a:solidFill>
            </a:endParaRPr>
          </a:p>
        </p:txBody>
      </p:sp>
      <p:cxnSp>
        <p:nvCxnSpPr>
          <p:cNvPr id="378" name="Google Shape;378;p45"/>
          <p:cNvCxnSpPr/>
          <p:nvPr/>
        </p:nvCxnSpPr>
        <p:spPr>
          <a:xfrm>
            <a:off x="0" y="2737950"/>
            <a:ext cx="16767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p15"/>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İçerik</a:t>
            </a:r>
            <a:r>
              <a:rPr lang="en-GB" dirty="0"/>
              <a:t> </a:t>
            </a:r>
            <a:r>
              <a:rPr lang="en-GB" dirty="0" err="1"/>
              <a:t>ve</a:t>
            </a:r>
            <a:r>
              <a:rPr lang="en-GB" dirty="0"/>
              <a:t> </a:t>
            </a:r>
            <a:r>
              <a:rPr lang="en-GB" dirty="0" err="1"/>
              <a:t>İşleyiş</a:t>
            </a:r>
            <a:endParaRPr dirty="0">
              <a:solidFill>
                <a:schemeClr val="dk2"/>
              </a:solidFill>
            </a:endParaRPr>
          </a:p>
        </p:txBody>
      </p:sp>
      <p:sp>
        <p:nvSpPr>
          <p:cNvPr id="104" name="Google Shape;104;p15"/>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tr-TR" sz="1400" b="0" i="0" u="none" strike="noStrike" cap="none" dirty="0">
                <a:solidFill>
                  <a:schemeClr val="dk2"/>
                </a:solidFill>
                <a:latin typeface="Arial"/>
                <a:ea typeface="Arial"/>
                <a:cs typeface="Arial"/>
                <a:sym typeface="Arial"/>
              </a:rPr>
              <a:t>0</a:t>
            </a:r>
            <a:r>
              <a:rPr lang="en-GB" sz="1400" b="0" i="0" u="none" strike="noStrike" cap="none" dirty="0">
                <a:solidFill>
                  <a:schemeClr val="dk2"/>
                </a:solidFill>
                <a:latin typeface="Arial"/>
                <a:ea typeface="Arial"/>
                <a:cs typeface="Arial"/>
                <a:sym typeface="Arial"/>
              </a:rPr>
              <a:t>6</a:t>
            </a:r>
            <a:endParaRPr sz="1400" b="0" i="0" u="none" strike="noStrike" cap="none" dirty="0">
              <a:solidFill>
                <a:srgbClr val="000000"/>
              </a:solidFill>
              <a:latin typeface="Arial"/>
              <a:ea typeface="Arial"/>
              <a:cs typeface="Arial"/>
              <a:sym typeface="Arial"/>
            </a:endParaRPr>
          </a:p>
        </p:txBody>
      </p:sp>
      <p:pic>
        <p:nvPicPr>
          <p:cNvPr id="105" name="Google Shape;105;p15"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grpSp>
        <p:nvGrpSpPr>
          <p:cNvPr id="6" name="Group 5">
            <a:extLst>
              <a:ext uri="{FF2B5EF4-FFF2-40B4-BE49-F238E27FC236}">
                <a16:creationId xmlns:a16="http://schemas.microsoft.com/office/drawing/2014/main" id="{D9422EB9-ED9B-4A81-B10B-2AFFE4B67769}"/>
              </a:ext>
            </a:extLst>
          </p:cNvPr>
          <p:cNvGrpSpPr/>
          <p:nvPr/>
        </p:nvGrpSpPr>
        <p:grpSpPr>
          <a:xfrm>
            <a:off x="13201" y="-12481"/>
            <a:ext cx="422700" cy="428246"/>
            <a:chOff x="13201" y="-12481"/>
            <a:chExt cx="422700" cy="428246"/>
          </a:xfrm>
        </p:grpSpPr>
        <p:pic>
          <p:nvPicPr>
            <p:cNvPr id="3" name="Picture 2" descr="Icon&#10;&#10;Description automatically generated">
              <a:extLst>
                <a:ext uri="{FF2B5EF4-FFF2-40B4-BE49-F238E27FC236}">
                  <a16:creationId xmlns:a16="http://schemas.microsoft.com/office/drawing/2014/main" id="{41D8F62A-0AD6-4FC5-80AF-45DC8CC4DAA8}"/>
                </a:ext>
              </a:extLst>
            </p:cNvPr>
            <p:cNvPicPr>
              <a:picLocks noChangeAspect="1"/>
            </p:cNvPicPr>
            <p:nvPr/>
          </p:nvPicPr>
          <p:blipFill>
            <a:blip r:embed="rId4"/>
            <a:stretch>
              <a:fillRect/>
            </a:stretch>
          </p:blipFill>
          <p:spPr>
            <a:xfrm>
              <a:off x="80101" y="-12481"/>
              <a:ext cx="288900" cy="288900"/>
            </a:xfrm>
            <a:prstGeom prst="rect">
              <a:avLst/>
            </a:prstGeom>
          </p:spPr>
        </p:pic>
        <p:pic>
          <p:nvPicPr>
            <p:cNvPr id="5" name="Picture 4" descr="A picture containing text, sign&#10;&#10;Description automatically generated">
              <a:extLst>
                <a:ext uri="{FF2B5EF4-FFF2-40B4-BE49-F238E27FC236}">
                  <a16:creationId xmlns:a16="http://schemas.microsoft.com/office/drawing/2014/main" id="{C3F99920-55CF-48A1-A460-45C4D62ECA66}"/>
                </a:ext>
              </a:extLst>
            </p:cNvPr>
            <p:cNvPicPr>
              <a:picLocks noChangeAspect="1"/>
            </p:cNvPicPr>
            <p:nvPr/>
          </p:nvPicPr>
          <p:blipFill>
            <a:blip r:embed="rId5"/>
            <a:stretch>
              <a:fillRect/>
            </a:stretch>
          </p:blipFill>
          <p:spPr>
            <a:xfrm>
              <a:off x="13201" y="191734"/>
              <a:ext cx="422700" cy="224031"/>
            </a:xfrm>
            <a:prstGeom prst="rect">
              <a:avLst/>
            </a:prstGeom>
          </p:spPr>
        </p:pic>
      </p:grpSp>
      <p:graphicFrame>
        <p:nvGraphicFramePr>
          <p:cNvPr id="2" name="Table 1">
            <a:extLst>
              <a:ext uri="{FF2B5EF4-FFF2-40B4-BE49-F238E27FC236}">
                <a16:creationId xmlns:a16="http://schemas.microsoft.com/office/drawing/2014/main" id="{F6F2C747-3BF0-4FC9-AB0E-43260597746C}"/>
              </a:ext>
            </a:extLst>
          </p:cNvPr>
          <p:cNvGraphicFramePr>
            <a:graphicFrameLocks noGrp="1"/>
          </p:cNvGraphicFramePr>
          <p:nvPr>
            <p:extLst>
              <p:ext uri="{D42A27DB-BD31-4B8C-83A1-F6EECF244321}">
                <p14:modId xmlns:p14="http://schemas.microsoft.com/office/powerpoint/2010/main" val="1221730750"/>
              </p:ext>
            </p:extLst>
          </p:nvPr>
        </p:nvGraphicFramePr>
        <p:xfrm>
          <a:off x="1025354" y="1985090"/>
          <a:ext cx="1384300" cy="1162050"/>
        </p:xfrm>
        <a:graphic>
          <a:graphicData uri="http://schemas.openxmlformats.org/drawingml/2006/table">
            <a:tbl>
              <a:tblPr/>
              <a:tblGrid>
                <a:gridCol w="723900">
                  <a:extLst>
                    <a:ext uri="{9D8B030D-6E8A-4147-A177-3AD203B41FA5}">
                      <a16:colId xmlns:a16="http://schemas.microsoft.com/office/drawing/2014/main" val="140193631"/>
                    </a:ext>
                  </a:extLst>
                </a:gridCol>
                <a:gridCol w="660400">
                  <a:extLst>
                    <a:ext uri="{9D8B030D-6E8A-4147-A177-3AD203B41FA5}">
                      <a16:colId xmlns:a16="http://schemas.microsoft.com/office/drawing/2014/main" val="2908370435"/>
                    </a:ext>
                  </a:extLst>
                </a:gridCol>
              </a:tblGrid>
              <a:tr h="200025">
                <a:tc>
                  <a:txBody>
                    <a:bodyPr/>
                    <a:lstStyle/>
                    <a:p>
                      <a:pPr algn="l" fontAlgn="b"/>
                      <a:r>
                        <a:rPr lang="en-GB" sz="1100" b="1" i="1" u="none" strike="noStrike">
                          <a:solidFill>
                            <a:srgbClr val="000000"/>
                          </a:solidFill>
                          <a:effectLst/>
                          <a:latin typeface="Calibri" panose="020F0502020204030204" pitchFamily="34" charset="0"/>
                        </a:rPr>
                        <a:t>Saat</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100" b="0" i="0" u="none" strike="noStrike">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2298063"/>
                  </a:ext>
                </a:extLst>
              </a:tr>
              <a:tr h="190500">
                <a:tc>
                  <a:txBody>
                    <a:bodyPr/>
                    <a:lstStyle/>
                    <a:p>
                      <a:pPr algn="l" fontAlgn="b"/>
                      <a:r>
                        <a:rPr lang="en-GB" sz="1100" b="0" i="0" u="none" strike="noStrike">
                          <a:solidFill>
                            <a:srgbClr val="000000"/>
                          </a:solidFill>
                          <a:effectLst/>
                          <a:latin typeface="Calibri" panose="020F0502020204030204" pitchFamily="34" charset="0"/>
                        </a:rPr>
                        <a:t>10:00-11:00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l" fontAlgn="b"/>
                      <a:r>
                        <a:rPr lang="en-GB" sz="1100" b="0" i="0" u="none" strike="noStrike">
                          <a:solidFill>
                            <a:srgbClr val="000000"/>
                          </a:solidFill>
                          <a:effectLst/>
                          <a:latin typeface="Calibri" panose="020F0502020204030204" pitchFamily="34" charset="0"/>
                        </a:rPr>
                        <a:t>Ders</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1427892131"/>
                  </a:ext>
                </a:extLst>
              </a:tr>
              <a:tr h="190500">
                <a:tc>
                  <a:txBody>
                    <a:bodyPr/>
                    <a:lstStyle/>
                    <a:p>
                      <a:pPr algn="l" fontAlgn="b"/>
                      <a:r>
                        <a:rPr lang="en-GB" sz="1100" b="0" i="0" u="none" strike="noStrike" dirty="0">
                          <a:solidFill>
                            <a:srgbClr val="000000"/>
                          </a:solidFill>
                          <a:effectLst/>
                          <a:latin typeface="Calibri" panose="020F0502020204030204" pitchFamily="34" charset="0"/>
                        </a:rPr>
                        <a:t>11:00-11:15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l" fontAlgn="b"/>
                      <a:r>
                        <a:rPr lang="en-GB" sz="1100" b="0" i="0" u="none" strike="noStrike" dirty="0">
                          <a:solidFill>
                            <a:srgbClr val="000000"/>
                          </a:solidFill>
                          <a:effectLst/>
                          <a:latin typeface="Calibri" panose="020F0502020204030204" pitchFamily="34" charset="0"/>
                        </a:rPr>
                        <a:t>Ara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518912727"/>
                  </a:ext>
                </a:extLst>
              </a:tr>
              <a:tr h="190500">
                <a:tc>
                  <a:txBody>
                    <a:bodyPr/>
                    <a:lstStyle/>
                    <a:p>
                      <a:pPr algn="l" fontAlgn="b"/>
                      <a:r>
                        <a:rPr lang="en-GB" sz="1100" b="0" i="0" u="none" strike="noStrike">
                          <a:solidFill>
                            <a:srgbClr val="000000"/>
                          </a:solidFill>
                          <a:effectLst/>
                          <a:latin typeface="Calibri" panose="020F0502020204030204" pitchFamily="34" charset="0"/>
                        </a:rPr>
                        <a:t>11:15-12:15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l" fontAlgn="b"/>
                      <a:r>
                        <a:rPr lang="en-GB" sz="1100" b="0" i="0" u="none" strike="noStrike">
                          <a:solidFill>
                            <a:srgbClr val="000000"/>
                          </a:solidFill>
                          <a:effectLst/>
                          <a:latin typeface="Calibri" panose="020F0502020204030204" pitchFamily="34" charset="0"/>
                        </a:rPr>
                        <a:t>Ders</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688265981"/>
                  </a:ext>
                </a:extLst>
              </a:tr>
              <a:tr h="190500">
                <a:tc>
                  <a:txBody>
                    <a:bodyPr/>
                    <a:lstStyle/>
                    <a:p>
                      <a:pPr algn="l" fontAlgn="b"/>
                      <a:r>
                        <a:rPr lang="en-GB" sz="1100" b="0" i="0" u="none" strike="noStrike">
                          <a:solidFill>
                            <a:srgbClr val="000000"/>
                          </a:solidFill>
                          <a:effectLst/>
                          <a:latin typeface="Calibri" panose="020F0502020204030204" pitchFamily="34" charset="0"/>
                        </a:rPr>
                        <a:t>12:15-13:00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l" fontAlgn="b"/>
                      <a:r>
                        <a:rPr lang="en-GB" sz="1100" b="0" i="0" u="none" strike="noStrike">
                          <a:solidFill>
                            <a:srgbClr val="000000"/>
                          </a:solidFill>
                          <a:effectLst/>
                          <a:latin typeface="Calibri" panose="020F0502020204030204" pitchFamily="34" charset="0"/>
                        </a:rPr>
                        <a:t>Öğle Arası</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07548154"/>
                  </a:ext>
                </a:extLst>
              </a:tr>
              <a:tr h="200025">
                <a:tc>
                  <a:txBody>
                    <a:bodyPr/>
                    <a:lstStyle/>
                    <a:p>
                      <a:pPr algn="l" fontAlgn="b"/>
                      <a:r>
                        <a:rPr lang="en-GB" sz="1100" b="0" i="0" u="none" strike="noStrike">
                          <a:solidFill>
                            <a:srgbClr val="000000"/>
                          </a:solidFill>
                          <a:effectLst/>
                          <a:latin typeface="Calibri" panose="020F0502020204030204" pitchFamily="34" charset="0"/>
                        </a:rPr>
                        <a:t>13:00-14:00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tc>
                  <a:txBody>
                    <a:bodyPr/>
                    <a:lstStyle/>
                    <a:p>
                      <a:pPr algn="l" fontAlgn="b"/>
                      <a:r>
                        <a:rPr lang="en-GB" sz="1100" b="0" i="0" u="none" strike="noStrike" dirty="0" err="1">
                          <a:solidFill>
                            <a:srgbClr val="000000"/>
                          </a:solidFill>
                          <a:effectLst/>
                          <a:latin typeface="Calibri" panose="020F0502020204030204" pitchFamily="34" charset="0"/>
                        </a:rPr>
                        <a:t>Ders</a:t>
                      </a:r>
                      <a:endParaRPr lang="en-GB" sz="11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865803092"/>
                  </a:ext>
                </a:extLst>
              </a:tr>
            </a:tbl>
          </a:graphicData>
        </a:graphic>
      </p:graphicFrame>
      <p:sp>
        <p:nvSpPr>
          <p:cNvPr id="12" name="Google Shape;245;p30">
            <a:extLst>
              <a:ext uri="{FF2B5EF4-FFF2-40B4-BE49-F238E27FC236}">
                <a16:creationId xmlns:a16="http://schemas.microsoft.com/office/drawing/2014/main" id="{E898FE2C-8D18-441F-BBF1-67F726A6C89B}"/>
              </a:ext>
            </a:extLst>
          </p:cNvPr>
          <p:cNvSpPr txBox="1"/>
          <p:nvPr/>
        </p:nvSpPr>
        <p:spPr>
          <a:xfrm>
            <a:off x="3999390" y="1990725"/>
            <a:ext cx="4158398" cy="104641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Gereksinimler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lvl="4" indent="-317500">
              <a:buSzPts val="1400"/>
              <a:buFont typeface="Arial"/>
              <a:buChar char="●"/>
            </a:pPr>
            <a:r>
              <a:rPr lang="en-GB" dirty="0">
                <a:latin typeface="Roboto Condensed Light"/>
                <a:ea typeface="Roboto Condensed Light"/>
                <a:cs typeface="Roboto Condensed Light"/>
                <a:sym typeface="Roboto Condensed Light"/>
              </a:rPr>
              <a:t>Python</a:t>
            </a:r>
          </a:p>
          <a:p>
            <a:pPr marL="457200" lvl="4" indent="-317500">
              <a:buSzPts val="1400"/>
              <a:buFont typeface="Arial"/>
              <a:buChar char="●"/>
            </a:pPr>
            <a:r>
              <a:rPr lang="en-GB" dirty="0" err="1">
                <a:latin typeface="Roboto Condensed Light"/>
                <a:ea typeface="Roboto Condensed Light"/>
                <a:cs typeface="Roboto Condensed Light"/>
                <a:sym typeface="Roboto Condensed Light"/>
              </a:rPr>
              <a:t>Tercihinize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bağlı</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bir</a:t>
            </a:r>
            <a:r>
              <a:rPr lang="en-GB" dirty="0">
                <a:latin typeface="Roboto Condensed Light"/>
                <a:ea typeface="Roboto Condensed Light"/>
                <a:cs typeface="Roboto Condensed Light"/>
                <a:sym typeface="Roboto Condensed Light"/>
              </a:rPr>
              <a:t> IDE / </a:t>
            </a:r>
            <a:r>
              <a:rPr lang="en-GB" dirty="0" err="1">
                <a:latin typeface="Roboto Condensed Light"/>
                <a:ea typeface="Roboto Condensed Light"/>
                <a:cs typeface="Roboto Condensed Light"/>
                <a:sym typeface="Roboto Condensed Light"/>
              </a:rPr>
              <a:t>Geliştirme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Ortamı</a:t>
            </a:r>
            <a:endParaRPr lang="en-GB" dirty="0">
              <a:latin typeface="Roboto Condensed Light"/>
              <a:ea typeface="Roboto Condensed Light"/>
              <a:cs typeface="Roboto Condensed Light"/>
              <a:sym typeface="Roboto Condensed Light"/>
            </a:endParaRPr>
          </a:p>
        </p:txBody>
      </p:sp>
    </p:spTree>
    <p:extLst>
      <p:ext uri="{BB962C8B-B14F-4D97-AF65-F5344CB8AC3E}">
        <p14:creationId xmlns:p14="http://schemas.microsoft.com/office/powerpoint/2010/main" val="97552323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8"/>
          <p:cNvSpPr txBox="1">
            <a:spLocks noGrp="1"/>
          </p:cNvSpPr>
          <p:nvPr>
            <p:ph type="subTitle" idx="1"/>
          </p:nvPr>
        </p:nvSpPr>
        <p:spPr>
          <a:xfrm>
            <a:off x="2152500" y="2494850"/>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endParaRPr/>
          </a:p>
        </p:txBody>
      </p:sp>
      <p:sp>
        <p:nvSpPr>
          <p:cNvPr id="402" name="Google Shape;402;p48"/>
          <p:cNvSpPr txBox="1">
            <a:spLocks noGrp="1"/>
          </p:cNvSpPr>
          <p:nvPr>
            <p:ph type="ctrTitle"/>
          </p:nvPr>
        </p:nvSpPr>
        <p:spPr>
          <a:xfrm flipH="1">
            <a:off x="1974150" y="1161000"/>
            <a:ext cx="5195700"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Soru</a:t>
            </a:r>
            <a:r>
              <a:rPr lang="en-GB" dirty="0"/>
              <a:t> &amp; </a:t>
            </a:r>
            <a:r>
              <a:rPr lang="en-GB" dirty="0" err="1"/>
              <a:t>Cevap</a:t>
            </a:r>
            <a:endParaRPr dirty="0"/>
          </a:p>
        </p:txBody>
      </p:sp>
      <p:cxnSp>
        <p:nvCxnSpPr>
          <p:cNvPr id="403" name="Google Shape;403;p48"/>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404" name="Google Shape;404;p48"/>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7"/>
          <p:cNvSpPr txBox="1">
            <a:spLocks noGrp="1"/>
          </p:cNvSpPr>
          <p:nvPr>
            <p:ph type="subTitle" idx="1"/>
          </p:nvPr>
        </p:nvSpPr>
        <p:spPr>
          <a:xfrm>
            <a:off x="2152500" y="2494850"/>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tr-TR"/>
              <a:t>Does anyone have any questions?</a:t>
            </a:r>
            <a:endParaRPr/>
          </a:p>
          <a:p>
            <a:pPr marL="0" lvl="0" indent="0" algn="ctr" rtl="0">
              <a:lnSpc>
                <a:spcPct val="100000"/>
              </a:lnSpc>
              <a:spcBef>
                <a:spcPts val="0"/>
              </a:spcBef>
              <a:spcAft>
                <a:spcPts val="0"/>
              </a:spcAft>
              <a:buClr>
                <a:schemeClr val="dk1"/>
              </a:buClr>
              <a:buSzPts val="1100"/>
              <a:buFont typeface="Arial"/>
              <a:buNone/>
            </a:pPr>
            <a:endParaRPr/>
          </a:p>
          <a:p>
            <a:pPr marL="0" lvl="0" indent="0" algn="ctr" rtl="0">
              <a:lnSpc>
                <a:spcPct val="100000"/>
              </a:lnSpc>
              <a:spcBef>
                <a:spcPts val="0"/>
              </a:spcBef>
              <a:spcAft>
                <a:spcPts val="0"/>
              </a:spcAft>
              <a:buClr>
                <a:schemeClr val="dk1"/>
              </a:buClr>
              <a:buSzPts val="1100"/>
              <a:buFont typeface="Arial"/>
              <a:buNone/>
            </a:pPr>
            <a:r>
              <a:rPr lang="tr-TR"/>
              <a:t>carbonconsulting.com</a:t>
            </a:r>
            <a:endParaRPr/>
          </a:p>
        </p:txBody>
      </p:sp>
      <p:sp>
        <p:nvSpPr>
          <p:cNvPr id="479" name="Google Shape;479;p57"/>
          <p:cNvSpPr txBox="1">
            <a:spLocks noGrp="1"/>
          </p:cNvSpPr>
          <p:nvPr>
            <p:ph type="ctrTitle"/>
          </p:nvPr>
        </p:nvSpPr>
        <p:spPr>
          <a:xfrm flipH="1">
            <a:off x="1974150" y="1161000"/>
            <a:ext cx="5195700"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tr-TR"/>
              <a:t>THANKS</a:t>
            </a:r>
            <a:endParaRPr/>
          </a:p>
        </p:txBody>
      </p:sp>
      <p:cxnSp>
        <p:nvCxnSpPr>
          <p:cNvPr id="480" name="Google Shape;480;p57"/>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481" name="Google Shape;481;p57"/>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2"/>
          <p:cNvSpPr txBox="1">
            <a:spLocks noGrp="1"/>
          </p:cNvSpPr>
          <p:nvPr>
            <p:ph type="subTitle" idx="1"/>
          </p:nvPr>
        </p:nvSpPr>
        <p:spPr>
          <a:xfrm>
            <a:off x="2152500" y="3028254"/>
            <a:ext cx="4839000" cy="1003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GB" dirty="0"/>
              <a:t>15 </a:t>
            </a:r>
            <a:r>
              <a:rPr lang="en-GB" dirty="0" err="1"/>
              <a:t>Dakika</a:t>
            </a:r>
            <a:endParaRPr dirty="0"/>
          </a:p>
        </p:txBody>
      </p:sp>
      <p:sp>
        <p:nvSpPr>
          <p:cNvPr id="260" name="Google Shape;260;p32"/>
          <p:cNvSpPr txBox="1">
            <a:spLocks noGrp="1"/>
          </p:cNvSpPr>
          <p:nvPr>
            <p:ph type="ctrTitle"/>
          </p:nvPr>
        </p:nvSpPr>
        <p:spPr>
          <a:xfrm flipH="1">
            <a:off x="1766563" y="1703895"/>
            <a:ext cx="5677897" cy="13653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GB" dirty="0" err="1"/>
              <a:t>Çay</a:t>
            </a:r>
            <a:r>
              <a:rPr lang="en-GB" dirty="0"/>
              <a:t>/</a:t>
            </a:r>
            <a:r>
              <a:rPr lang="en-GB" dirty="0" err="1"/>
              <a:t>Kahve</a:t>
            </a:r>
            <a:r>
              <a:rPr lang="en-GB" dirty="0"/>
              <a:t> </a:t>
            </a:r>
            <a:r>
              <a:rPr lang="en-GB" dirty="0" err="1"/>
              <a:t>Molası</a:t>
            </a:r>
            <a:endParaRPr dirty="0"/>
          </a:p>
        </p:txBody>
      </p:sp>
      <p:cxnSp>
        <p:nvCxnSpPr>
          <p:cNvPr id="261" name="Google Shape;261;p32"/>
          <p:cNvCxnSpPr/>
          <p:nvPr/>
        </p:nvCxnSpPr>
        <p:spPr>
          <a:xfrm rot="10800000">
            <a:off x="8156400" y="630088"/>
            <a:ext cx="1236300" cy="0"/>
          </a:xfrm>
          <a:prstGeom prst="straightConnector1">
            <a:avLst/>
          </a:prstGeom>
          <a:noFill/>
          <a:ln w="9525" cap="flat" cmpd="sng">
            <a:solidFill>
              <a:schemeClr val="dk2"/>
            </a:solidFill>
            <a:prstDash val="solid"/>
            <a:round/>
            <a:headEnd type="none" w="sm" len="sm"/>
            <a:tailEnd type="none" w="sm" len="sm"/>
          </a:ln>
        </p:spPr>
      </p:cxnSp>
      <p:cxnSp>
        <p:nvCxnSpPr>
          <p:cNvPr id="262" name="Google Shape;262;p32"/>
          <p:cNvCxnSpPr/>
          <p:nvPr/>
        </p:nvCxnSpPr>
        <p:spPr>
          <a:xfrm rot="10800000">
            <a:off x="-125" y="4765850"/>
            <a:ext cx="958500" cy="0"/>
          </a:xfrm>
          <a:prstGeom prst="straightConnector1">
            <a:avLst/>
          </a:prstGeom>
          <a:noFill/>
          <a:ln w="9525" cap="flat" cmpd="sng">
            <a:solidFill>
              <a:schemeClr val="dk2"/>
            </a:solidFill>
            <a:prstDash val="solid"/>
            <a:round/>
            <a:headEnd type="none" w="sm" len="sm"/>
            <a:tailEnd type="none" w="sm" len="sm"/>
          </a:ln>
        </p:spPr>
      </p:cxnSp>
      <p:pic>
        <p:nvPicPr>
          <p:cNvPr id="11" name="Graphic 10">
            <a:extLst>
              <a:ext uri="{FF2B5EF4-FFF2-40B4-BE49-F238E27FC236}">
                <a16:creationId xmlns:a16="http://schemas.microsoft.com/office/drawing/2014/main" id="{6406007B-5AAE-407C-B3A3-2ACA51C3F7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3098" y="850871"/>
            <a:ext cx="1099189" cy="1301081"/>
          </a:xfrm>
          <a:prstGeom prst="rect">
            <a:avLst/>
          </a:prstGeom>
        </p:spPr>
      </p:pic>
      <p:pic>
        <p:nvPicPr>
          <p:cNvPr id="13" name="Graphic 12">
            <a:extLst>
              <a:ext uri="{FF2B5EF4-FFF2-40B4-BE49-F238E27FC236}">
                <a16:creationId xmlns:a16="http://schemas.microsoft.com/office/drawing/2014/main" id="{239FC931-9B04-44CC-B9E9-1616790B4BE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652838" y="891811"/>
            <a:ext cx="1219200" cy="1219200"/>
          </a:xfrm>
          <a:prstGeom prst="rect">
            <a:avLst/>
          </a:prstGeom>
        </p:spPr>
      </p:pic>
      <p:pic>
        <p:nvPicPr>
          <p:cNvPr id="1026" name="Picture 2">
            <a:extLst>
              <a:ext uri="{FF2B5EF4-FFF2-40B4-BE49-F238E27FC236}">
                <a16:creationId xmlns:a16="http://schemas.microsoft.com/office/drawing/2014/main" id="{CBFA99B0-A41C-4722-A637-53DE39CB4B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2924838"/>
            <a:ext cx="2023331" cy="2213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6680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9"/>
          <p:cNvSpPr txBox="1">
            <a:spLocks noGrp="1"/>
          </p:cNvSpPr>
          <p:nvPr>
            <p:ph type="ctrTitle"/>
          </p:nvPr>
        </p:nvSpPr>
        <p:spPr>
          <a:xfrm flipH="1">
            <a:off x="1112363" y="2635675"/>
            <a:ext cx="6831116" cy="1921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400"/>
              <a:buNone/>
            </a:pPr>
            <a:r>
              <a:rPr lang="en-GB" dirty="0" err="1"/>
              <a:t>Yapay</a:t>
            </a:r>
            <a:r>
              <a:rPr lang="en-GB" dirty="0"/>
              <a:t> </a:t>
            </a:r>
            <a:r>
              <a:rPr lang="en-GB" dirty="0" err="1"/>
              <a:t>zeka</a:t>
            </a:r>
            <a:r>
              <a:rPr lang="en-GB" dirty="0"/>
              <a:t> </a:t>
            </a:r>
            <a:r>
              <a:rPr lang="en-GB" dirty="0" err="1"/>
              <a:t>nedir</a:t>
            </a:r>
            <a:r>
              <a:rPr lang="en-GB" dirty="0"/>
              <a:t>?</a:t>
            </a:r>
          </a:p>
        </p:txBody>
      </p:sp>
      <p:sp>
        <p:nvSpPr>
          <p:cNvPr id="235" name="Google Shape;235;p29"/>
          <p:cNvSpPr txBox="1">
            <a:spLocks noGrp="1"/>
          </p:cNvSpPr>
          <p:nvPr>
            <p:ph type="title" idx="2"/>
          </p:nvPr>
        </p:nvSpPr>
        <p:spPr>
          <a:xfrm flipH="1">
            <a:off x="4964179" y="2323850"/>
            <a:ext cx="2979300" cy="754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9600"/>
              <a:buNone/>
            </a:pPr>
            <a:r>
              <a:rPr lang="tr-TR">
                <a:solidFill>
                  <a:srgbClr val="C3996C"/>
                </a:solidFill>
              </a:rPr>
              <a:t>02</a:t>
            </a:r>
            <a:endParaRPr>
              <a:solidFill>
                <a:srgbClr val="C3996C"/>
              </a:solidFill>
            </a:endParaRPr>
          </a:p>
        </p:txBody>
      </p:sp>
      <p:cxnSp>
        <p:nvCxnSpPr>
          <p:cNvPr id="236" name="Google Shape;236;p29"/>
          <p:cNvCxnSpPr/>
          <p:nvPr/>
        </p:nvCxnSpPr>
        <p:spPr>
          <a:xfrm>
            <a:off x="7578325" y="4028400"/>
            <a:ext cx="15657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ctrTitle"/>
          </p:nvPr>
        </p:nvSpPr>
        <p:spPr>
          <a:xfrm>
            <a:off x="1966450" y="352900"/>
            <a:ext cx="5214300" cy="4971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600"/>
              <a:buNone/>
            </a:pPr>
            <a:r>
              <a:rPr lang="en-GB" dirty="0" err="1"/>
              <a:t>Yapay</a:t>
            </a:r>
            <a:r>
              <a:rPr lang="en-GB" dirty="0"/>
              <a:t> </a:t>
            </a:r>
            <a:r>
              <a:rPr lang="en-GB" dirty="0" err="1"/>
              <a:t>Zeka</a:t>
            </a:r>
            <a:r>
              <a:rPr lang="en-GB" dirty="0"/>
              <a:t> </a:t>
            </a:r>
            <a:r>
              <a:rPr lang="en-GB" dirty="0" err="1"/>
              <a:t>Nedir</a:t>
            </a:r>
            <a:r>
              <a:rPr lang="en-GB" dirty="0"/>
              <a:t>?</a:t>
            </a:r>
            <a:endParaRPr lang="tr-TR" dirty="0">
              <a:solidFill>
                <a:schemeClr val="dk2"/>
              </a:solidFill>
            </a:endParaRPr>
          </a:p>
        </p:txBody>
      </p:sp>
      <p:sp>
        <p:nvSpPr>
          <p:cNvPr id="242" name="Google Shape;242;p30"/>
          <p:cNvSpPr txBox="1"/>
          <p:nvPr/>
        </p:nvSpPr>
        <p:spPr>
          <a:xfrm flipH="1">
            <a:off x="-10861" y="4854532"/>
            <a:ext cx="422700" cy="288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dirty="0">
                <a:solidFill>
                  <a:schemeClr val="dk2"/>
                </a:solidFill>
              </a:rPr>
              <a:t>09</a:t>
            </a:r>
            <a:endParaRPr sz="1400" b="0" i="0" u="none" strike="noStrike" cap="none" dirty="0">
              <a:solidFill>
                <a:srgbClr val="000000"/>
              </a:solidFill>
              <a:latin typeface="Arial"/>
              <a:ea typeface="Arial"/>
              <a:cs typeface="Arial"/>
              <a:sym typeface="Arial"/>
            </a:endParaRPr>
          </a:p>
        </p:txBody>
      </p:sp>
      <p:pic>
        <p:nvPicPr>
          <p:cNvPr id="243" name="Google Shape;243;p30" descr="Logo&#10;&#10;Description automatically generated"/>
          <p:cNvPicPr preferRelativeResize="0"/>
          <p:nvPr/>
        </p:nvPicPr>
        <p:blipFill rotWithShape="1">
          <a:blip r:embed="rId3">
            <a:alphaModFix/>
          </a:blip>
          <a:srcRect/>
          <a:stretch/>
        </p:blipFill>
        <p:spPr>
          <a:xfrm>
            <a:off x="7374993" y="-12481"/>
            <a:ext cx="1769862" cy="408430"/>
          </a:xfrm>
          <a:prstGeom prst="rect">
            <a:avLst/>
          </a:prstGeom>
          <a:noFill/>
          <a:ln>
            <a:noFill/>
          </a:ln>
        </p:spPr>
      </p:pic>
      <p:sp>
        <p:nvSpPr>
          <p:cNvPr id="245" name="Google Shape;245;p30"/>
          <p:cNvSpPr txBox="1"/>
          <p:nvPr/>
        </p:nvSpPr>
        <p:spPr>
          <a:xfrm>
            <a:off x="557225" y="1366850"/>
            <a:ext cx="6817800" cy="2554515"/>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rgbClr val="000000"/>
              </a:buClr>
              <a:buSzPts val="1400"/>
              <a:buFont typeface="Arial"/>
              <a:buChar char="●"/>
            </a:pPr>
            <a:r>
              <a:rPr lang="en-GB" sz="1400" b="0" i="0" u="none" strike="noStrike" cap="none" dirty="0" err="1">
                <a:solidFill>
                  <a:srgbClr val="000000"/>
                </a:solidFill>
                <a:latin typeface="Roboto Condensed Light"/>
                <a:ea typeface="Roboto Condensed Light"/>
                <a:cs typeface="Roboto Condensed Light"/>
                <a:sym typeface="Roboto Condensed Light"/>
              </a:rPr>
              <a:t>Zeka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Z</a:t>
            </a:r>
            <a:r>
              <a:rPr lang="en-GB" sz="1400" b="0" i="0" u="none" strike="noStrike" cap="none" dirty="0" err="1">
                <a:solidFill>
                  <a:srgbClr val="000000"/>
                </a:solidFill>
                <a:latin typeface="Roboto Condensed Light"/>
                <a:ea typeface="Roboto Condensed Light"/>
                <a:cs typeface="Roboto Condensed Light"/>
                <a:sym typeface="Roboto Condensed Light"/>
              </a:rPr>
              <a:t>ihnin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öğrenme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öğrenilenden</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yararlanabilme</a:t>
            </a:r>
            <a:r>
              <a:rPr lang="en-GB" sz="1400" b="0" i="0" u="none" strike="noStrike" cap="none" dirty="0">
                <a:solidFill>
                  <a:srgbClr val="000000"/>
                </a:solidFill>
                <a:latin typeface="Roboto Condensed Light"/>
                <a:ea typeface="Roboto Condensed Light"/>
                <a:cs typeface="Roboto Condensed Light"/>
                <a:sym typeface="Roboto Condensed Light"/>
              </a:rPr>
              <a:t>, yeni </a:t>
            </a:r>
            <a:r>
              <a:rPr lang="en-GB" sz="1400" b="0" i="0" u="none" strike="noStrike" cap="none" dirty="0" err="1">
                <a:solidFill>
                  <a:srgbClr val="000000"/>
                </a:solidFill>
                <a:latin typeface="Roboto Condensed Light"/>
                <a:ea typeface="Roboto Condensed Light"/>
                <a:cs typeface="Roboto Condensed Light"/>
                <a:sym typeface="Roboto Condensed Light"/>
              </a:rPr>
              <a:t>durumlara</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uyabilme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ve</a:t>
            </a:r>
            <a:r>
              <a:rPr lang="en-GB" sz="1400" b="0" i="0" u="none" strike="noStrike" cap="none" dirty="0">
                <a:solidFill>
                  <a:srgbClr val="000000"/>
                </a:solidFill>
                <a:latin typeface="Roboto Condensed Light"/>
                <a:ea typeface="Roboto Condensed Light"/>
                <a:cs typeface="Roboto Condensed Light"/>
                <a:sym typeface="Roboto Condensed Light"/>
              </a:rPr>
              <a:t> yeni </a:t>
            </a:r>
            <a:r>
              <a:rPr lang="en-GB" sz="1400" b="0" i="0" u="none" strike="noStrike" cap="none" dirty="0" err="1">
                <a:solidFill>
                  <a:srgbClr val="000000"/>
                </a:solidFill>
                <a:latin typeface="Roboto Condensed Light"/>
                <a:ea typeface="Roboto Condensed Light"/>
                <a:cs typeface="Roboto Condensed Light"/>
                <a:sym typeface="Roboto Condensed Light"/>
              </a:rPr>
              <a:t>çözüm</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yolları</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bulabilme</a:t>
            </a:r>
            <a:r>
              <a:rPr lang="en-GB" sz="1400" b="0" i="0" u="none" strike="noStrike" cap="none" dirty="0">
                <a:solidFill>
                  <a:srgbClr val="000000"/>
                </a:solidFill>
                <a:latin typeface="Roboto Condensed Light"/>
                <a:ea typeface="Roboto Condensed Light"/>
                <a:cs typeface="Roboto Condensed Light"/>
                <a:sym typeface="Roboto Condensed Light"/>
              </a:rPr>
              <a:t> </a:t>
            </a:r>
            <a:r>
              <a:rPr lang="en-GB" sz="1400" b="0" i="0" u="none" strike="noStrike" cap="none" dirty="0" err="1">
                <a:solidFill>
                  <a:srgbClr val="000000"/>
                </a:solidFill>
                <a:latin typeface="Roboto Condensed Light"/>
                <a:ea typeface="Roboto Condensed Light"/>
                <a:cs typeface="Roboto Condensed Light"/>
                <a:sym typeface="Roboto Condensed Light"/>
              </a:rPr>
              <a:t>yeteneğidir</a:t>
            </a:r>
            <a:r>
              <a:rPr lang="en-GB" sz="1400" b="0" i="0" u="none" strike="noStrike" cap="none" dirty="0">
                <a:solidFill>
                  <a:srgbClr val="000000"/>
                </a:solidFill>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r>
              <a:rPr lang="en-GB" dirty="0" err="1">
                <a:latin typeface="Roboto Condensed Light"/>
                <a:ea typeface="Roboto Condensed Light"/>
                <a:cs typeface="Roboto Condensed Light"/>
                <a:sym typeface="Roboto Condensed Light"/>
              </a:rPr>
              <a:t>Yapay</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Zeka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makine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ler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tarafından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gösterilen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zeka’dır</a:t>
            </a:r>
            <a:r>
              <a:rPr lang="en-GB" dirty="0">
                <a:latin typeface="Roboto Condensed Light"/>
                <a:ea typeface="Roboto Condensed Light"/>
                <a:cs typeface="Roboto Condensed Light"/>
                <a:sym typeface="Roboto Condensed Light"/>
              </a:rPr>
              <a:t>.</a:t>
            </a:r>
          </a:p>
          <a:p>
            <a:pPr marL="457200" marR="0" lvl="0" indent="-317500" algn="l" rtl="0">
              <a:lnSpc>
                <a:spcPct val="100000"/>
              </a:lnSpc>
              <a:spcBef>
                <a:spcPts val="0"/>
              </a:spcBef>
              <a:spcAft>
                <a:spcPts val="0"/>
              </a:spcAft>
              <a:buClr>
                <a:srgbClr val="000000"/>
              </a:buClr>
              <a:buSzPts val="1400"/>
              <a:buFont typeface="Arial"/>
              <a:buChar char="●"/>
            </a:pPr>
            <a:endParaRPr lang="en-GB" dirty="0">
              <a:latin typeface="Roboto Condensed Light"/>
              <a:ea typeface="Roboto Condensed Light"/>
              <a:cs typeface="Roboto Condensed Light"/>
              <a:sym typeface="Roboto Condensed Light"/>
            </a:endParaRPr>
          </a:p>
          <a:p>
            <a:pPr marL="457200" marR="0" lvl="0" indent="-317500" algn="l" rtl="0">
              <a:lnSpc>
                <a:spcPct val="100000"/>
              </a:lnSpc>
              <a:spcBef>
                <a:spcPts val="0"/>
              </a:spcBef>
              <a:spcAft>
                <a:spcPts val="0"/>
              </a:spcAft>
              <a:buClr>
                <a:srgbClr val="000000"/>
              </a:buClr>
              <a:buSzPts val="1400"/>
              <a:buFont typeface="Arial"/>
              <a:buChar char="●"/>
            </a:pPr>
            <a:r>
              <a:rPr lang="en-GB" dirty="0" err="1">
                <a:latin typeface="Roboto Condensed Light"/>
                <a:ea typeface="Roboto Condensed Light"/>
                <a:cs typeface="Roboto Condensed Light"/>
                <a:sym typeface="Roboto Condensed Light"/>
              </a:rPr>
              <a:t>Yapay</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Zeka</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bir</a:t>
            </a:r>
            <a:r>
              <a:rPr lang="en-GB" dirty="0">
                <a:latin typeface="Roboto Condensed Light"/>
                <a:ea typeface="Roboto Condensed Light"/>
                <a:cs typeface="Roboto Condensed Light"/>
                <a:sym typeface="Roboto Condensed Light"/>
              </a:rPr>
              <a:t> çok </a:t>
            </a:r>
            <a:r>
              <a:rPr lang="en-GB" dirty="0" err="1">
                <a:latin typeface="Roboto Condensed Light"/>
                <a:ea typeface="Roboto Condensed Light"/>
                <a:cs typeface="Roboto Condensed Light"/>
                <a:sym typeface="Roboto Condensed Light"/>
              </a:rPr>
              <a:t>bilimden</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beslenir</a:t>
            </a:r>
            <a:r>
              <a:rPr lang="en-GB" dirty="0">
                <a:latin typeface="Roboto Condensed Light"/>
                <a:ea typeface="Roboto Condensed Light"/>
                <a:cs typeface="Roboto Condensed Light"/>
                <a:sym typeface="Roboto Condensed Light"/>
              </a:rPr>
              <a:t>:</a:t>
            </a: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Bilgisayar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bilimleri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ve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mühendisliği</a:t>
            </a:r>
            <a:endParaRPr lang="en-GB" dirty="0">
              <a:latin typeface="Roboto Condensed Light"/>
              <a:ea typeface="Roboto Condensed Light"/>
              <a:cs typeface="Roboto Condensed Light"/>
              <a:sym typeface="Roboto Condensed Light"/>
            </a:endParaRP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Felsefe</a:t>
            </a:r>
            <a:endParaRPr lang="en-GB" dirty="0">
              <a:latin typeface="Roboto Condensed Light"/>
              <a:ea typeface="Roboto Condensed Light"/>
              <a:cs typeface="Roboto Condensed Light"/>
              <a:sym typeface="Roboto Condensed Light"/>
            </a:endParaRP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Matematik</a:t>
            </a:r>
            <a:endParaRPr lang="en-GB" dirty="0">
              <a:latin typeface="Roboto Condensed Light"/>
              <a:ea typeface="Roboto Condensed Light"/>
              <a:cs typeface="Roboto Condensed Light"/>
              <a:sym typeface="Roboto Condensed Light"/>
            </a:endParaRP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Kavram</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bilimi</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ve</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psikoloji</a:t>
            </a:r>
            <a:endParaRPr lang="en-GB" dirty="0">
              <a:latin typeface="Roboto Condensed Light"/>
              <a:ea typeface="Roboto Condensed Light"/>
              <a:cs typeface="Roboto Condensed Light"/>
              <a:sym typeface="Roboto Condensed Light"/>
            </a:endParaRP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Sinir</a:t>
            </a:r>
            <a:r>
              <a:rPr lang="en-GB" dirty="0">
                <a:latin typeface="Roboto Condensed Light"/>
                <a:ea typeface="Roboto Condensed Light"/>
                <a:cs typeface="Roboto Condensed Light"/>
                <a:sym typeface="Roboto Condensed Light"/>
              </a:rPr>
              <a:t> </a:t>
            </a:r>
            <a:r>
              <a:rPr lang="en-GB" dirty="0" err="1">
                <a:latin typeface="Roboto Condensed Light"/>
                <a:ea typeface="Roboto Condensed Light"/>
                <a:cs typeface="Roboto Condensed Light"/>
                <a:sym typeface="Roboto Condensed Light"/>
              </a:rPr>
              <a:t>bilimi</a:t>
            </a:r>
            <a:endParaRPr lang="en-GB" dirty="0">
              <a:latin typeface="Roboto Condensed Light"/>
              <a:ea typeface="Roboto Condensed Light"/>
              <a:cs typeface="Roboto Condensed Light"/>
              <a:sym typeface="Roboto Condensed Light"/>
            </a:endParaRPr>
          </a:p>
          <a:p>
            <a:pPr marL="482600" lvl="4" indent="-342900">
              <a:buSzPts val="1400"/>
              <a:buFont typeface="+mj-lt"/>
              <a:buAutoNum type="arabicPeriod"/>
            </a:pPr>
            <a:r>
              <a:rPr lang="en-GB" dirty="0" err="1">
                <a:latin typeface="Roboto Condensed Light"/>
                <a:ea typeface="Roboto Condensed Light"/>
                <a:cs typeface="Roboto Condensed Light"/>
                <a:sym typeface="Roboto Condensed Light"/>
              </a:rPr>
              <a:t>Dilbilim</a:t>
            </a:r>
            <a:endParaRPr dirty="0">
              <a:latin typeface="Roboto Condensed Light"/>
              <a:ea typeface="Roboto Condensed Light"/>
              <a:cs typeface="Roboto Condensed Light"/>
              <a:sym typeface="Roboto Condensed Light"/>
            </a:endParaRPr>
          </a:p>
        </p:txBody>
      </p:sp>
      <p:grpSp>
        <p:nvGrpSpPr>
          <p:cNvPr id="7" name="Group 6">
            <a:extLst>
              <a:ext uri="{FF2B5EF4-FFF2-40B4-BE49-F238E27FC236}">
                <a16:creationId xmlns:a16="http://schemas.microsoft.com/office/drawing/2014/main" id="{20B7A49E-BDA8-4C9A-B1C5-919C54C09283}"/>
              </a:ext>
            </a:extLst>
          </p:cNvPr>
          <p:cNvGrpSpPr/>
          <p:nvPr/>
        </p:nvGrpSpPr>
        <p:grpSpPr>
          <a:xfrm>
            <a:off x="13201" y="-12481"/>
            <a:ext cx="422700" cy="428246"/>
            <a:chOff x="13201" y="-12481"/>
            <a:chExt cx="422700" cy="428246"/>
          </a:xfrm>
        </p:grpSpPr>
        <p:pic>
          <p:nvPicPr>
            <p:cNvPr id="8" name="Picture 7" descr="Icon&#10;&#10;Description automatically generated">
              <a:extLst>
                <a:ext uri="{FF2B5EF4-FFF2-40B4-BE49-F238E27FC236}">
                  <a16:creationId xmlns:a16="http://schemas.microsoft.com/office/drawing/2014/main" id="{40BDD63D-6050-4830-A7E9-34252093FB19}"/>
                </a:ext>
              </a:extLst>
            </p:cNvPr>
            <p:cNvPicPr>
              <a:picLocks noChangeAspect="1"/>
            </p:cNvPicPr>
            <p:nvPr/>
          </p:nvPicPr>
          <p:blipFill>
            <a:blip r:embed="rId4"/>
            <a:stretch>
              <a:fillRect/>
            </a:stretch>
          </p:blipFill>
          <p:spPr>
            <a:xfrm>
              <a:off x="80101" y="-12481"/>
              <a:ext cx="288900" cy="288900"/>
            </a:xfrm>
            <a:prstGeom prst="rect">
              <a:avLst/>
            </a:prstGeom>
          </p:spPr>
        </p:pic>
        <p:pic>
          <p:nvPicPr>
            <p:cNvPr id="9" name="Picture 8" descr="A picture containing text, sign&#10;&#10;Description automatically generated">
              <a:extLst>
                <a:ext uri="{FF2B5EF4-FFF2-40B4-BE49-F238E27FC236}">
                  <a16:creationId xmlns:a16="http://schemas.microsoft.com/office/drawing/2014/main" id="{0189362F-CCAD-437D-A09A-A28B85384A0D}"/>
                </a:ext>
              </a:extLst>
            </p:cNvPr>
            <p:cNvPicPr>
              <a:picLocks noChangeAspect="1"/>
            </p:cNvPicPr>
            <p:nvPr/>
          </p:nvPicPr>
          <p:blipFill>
            <a:blip r:embed="rId5"/>
            <a:stretch>
              <a:fillRect/>
            </a:stretch>
          </p:blipFill>
          <p:spPr>
            <a:xfrm>
              <a:off x="13201" y="191734"/>
              <a:ext cx="422700" cy="224031"/>
            </a:xfrm>
            <a:prstGeom prst="rect">
              <a:avLst/>
            </a:prstGeom>
          </p:spPr>
        </p:pic>
      </p:grpSp>
    </p:spTree>
  </p:cSld>
  <p:clrMapOvr>
    <a:masterClrMapping/>
  </p:clrMapOvr>
</p:sld>
</file>

<file path=ppt/theme/theme1.xml><?xml version="1.0" encoding="utf-8"?>
<a:theme xmlns:a="http://schemas.openxmlformats.org/drawingml/2006/main" name="Tech Newsletter by Slidesgo">
  <a:themeElements>
    <a:clrScheme name="Simple Light">
      <a:dk1>
        <a:srgbClr val="434343"/>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TotalTime>
  <Words>1758</Words>
  <Application>Microsoft Office PowerPoint</Application>
  <PresentationFormat>On-screen Show (16:9)</PresentationFormat>
  <Paragraphs>297</Paragraphs>
  <Slides>61</Slides>
  <Notes>61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61</vt:i4>
      </vt:variant>
    </vt:vector>
  </HeadingPairs>
  <TitlesOfParts>
    <vt:vector size="68" baseType="lpstr">
      <vt:lpstr>Arial</vt:lpstr>
      <vt:lpstr>Fira Sans Extra Condensed Medium</vt:lpstr>
      <vt:lpstr>Squada One</vt:lpstr>
      <vt:lpstr>Exo 2</vt:lpstr>
      <vt:lpstr>Calibri</vt:lpstr>
      <vt:lpstr>Roboto Condensed Light</vt:lpstr>
      <vt:lpstr>Tech Newsletter by Slidesgo</vt:lpstr>
      <vt:lpstr>Veri Bilimi Bootcamp’i 1. Hafta</vt:lpstr>
      <vt:lpstr>TABLE OF CONTENTS</vt:lpstr>
      <vt:lpstr>Tanışma, İçerik ve İşleyişin Anlatımı</vt:lpstr>
      <vt:lpstr>Tanışma </vt:lpstr>
      <vt:lpstr>İçerik ve İşleyiş</vt:lpstr>
      <vt:lpstr>İçerik ve İşleyiş</vt:lpstr>
      <vt:lpstr>Çay/Kahve Molası</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Öğle Arası</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Yapay Zeka Nedir?</vt:lpstr>
      <vt:lpstr>Yarın görüşmek üzere</vt:lpstr>
      <vt:lpstr>Kütüphane Tanıtımları</vt:lpstr>
      <vt:lpstr>Birlikte #Kodluyoruz</vt:lpstr>
      <vt:lpstr>Çay/Kahve Molası</vt:lpstr>
      <vt:lpstr>Birlikte #Kodluyoruz</vt:lpstr>
      <vt:lpstr>Öğle Arası</vt:lpstr>
      <vt:lpstr>Birlikte #Kodluyoruz</vt:lpstr>
      <vt:lpstr>Soru &amp; Cevap</vt:lpstr>
      <vt:lpstr>Soru &amp; Cevap</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Veri Bilimi Bootcamp’I 1. Hafta</dc:title>
  <cp:lastModifiedBy>Hasan Kemik</cp:lastModifiedBy>
  <cp:revision>61</cp:revision>
  <dcterms:modified xsi:type="dcterms:W3CDTF">2022-01-17T11:16:51Z</dcterms:modified>
</cp:coreProperties>
</file>